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3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71" r:id="rId3"/>
    <p:sldId id="298" r:id="rId4"/>
    <p:sldId id="257" r:id="rId5"/>
    <p:sldId id="281" r:id="rId6"/>
    <p:sldId id="280" r:id="rId7"/>
    <p:sldId id="282" r:id="rId8"/>
    <p:sldId id="261" r:id="rId9"/>
    <p:sldId id="265" r:id="rId10"/>
    <p:sldId id="264" r:id="rId11"/>
    <p:sldId id="266" r:id="rId12"/>
    <p:sldId id="267" r:id="rId13"/>
    <p:sldId id="270" r:id="rId14"/>
    <p:sldId id="269" r:id="rId15"/>
    <p:sldId id="277" r:id="rId16"/>
    <p:sldId id="275" r:id="rId17"/>
    <p:sldId id="288" r:id="rId18"/>
    <p:sldId id="286" r:id="rId19"/>
    <p:sldId id="289" r:id="rId20"/>
    <p:sldId id="290" r:id="rId21"/>
    <p:sldId id="291" r:id="rId22"/>
    <p:sldId id="292" r:id="rId23"/>
    <p:sldId id="296" r:id="rId24"/>
    <p:sldId id="293" r:id="rId25"/>
    <p:sldId id="294" r:id="rId26"/>
    <p:sldId id="297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086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duardo Fernández" userId="74ccd3a7f284c16a" providerId="LiveId" clId="{0412FBC7-3C81-456B-A323-D6C3178CB47B}"/>
    <pc:docChg chg="delSld">
      <pc:chgData name="Eduardo Fernández" userId="74ccd3a7f284c16a" providerId="LiveId" clId="{0412FBC7-3C81-456B-A323-D6C3178CB47B}" dt="2020-12-22T10:37:55.689" v="2" actId="47"/>
      <pc:docMkLst>
        <pc:docMk/>
      </pc:docMkLst>
      <pc:sldChg chg="del">
        <pc:chgData name="Eduardo Fernández" userId="74ccd3a7f284c16a" providerId="LiveId" clId="{0412FBC7-3C81-456B-A323-D6C3178CB47B}" dt="2020-12-22T10:37:37.737" v="0" actId="47"/>
        <pc:sldMkLst>
          <pc:docMk/>
          <pc:sldMk cId="2452907561" sldId="258"/>
        </pc:sldMkLst>
      </pc:sldChg>
      <pc:sldChg chg="del">
        <pc:chgData name="Eduardo Fernández" userId="74ccd3a7f284c16a" providerId="LiveId" clId="{0412FBC7-3C81-456B-A323-D6C3178CB47B}" dt="2020-12-22T10:37:55.689" v="2" actId="47"/>
        <pc:sldMkLst>
          <pc:docMk/>
          <pc:sldMk cId="1575753844" sldId="285"/>
        </pc:sldMkLst>
      </pc:sldChg>
      <pc:sldChg chg="del">
        <pc:chgData name="Eduardo Fernández" userId="74ccd3a7f284c16a" providerId="LiveId" clId="{0412FBC7-3C81-456B-A323-D6C3178CB47B}" dt="2020-12-22T10:37:46.446" v="1" actId="47"/>
        <pc:sldMkLst>
          <pc:docMk/>
          <pc:sldMk cId="3880617958" sldId="29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5DBD6C21-C5F6-4858-82C1-E20BBCAD0768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endParaRPr lang="en-US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2B0B51C-E50C-45E4-B70F-1AFDA38F5A90}"/>
              </a:ext>
            </a:extLst>
          </p:cNvPr>
          <p:cNvSpPr txBox="1">
            <a:spLocks noGrp="1"/>
          </p:cNvSpPr>
          <p:nvPr>
            <p:ph type="dt" idx="1"/>
          </p:nvPr>
        </p:nvSpPr>
        <p:spPr>
          <a:xfrm>
            <a:off x="3884608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fld id="{20CF7A20-6C13-4C83-AFA1-4227A1AE1196}" type="datetime1">
              <a:rPr lang="en-US"/>
              <a:pPr lvl="0"/>
              <a:t>12/19/2020</a:t>
            </a:fld>
            <a:endParaRPr lang="en-US"/>
          </a:p>
        </p:txBody>
      </p:sp>
      <p:sp>
        <p:nvSpPr>
          <p:cNvPr id="4" name="Marcador de imagen de diapositiva 3">
            <a:extLst>
              <a:ext uri="{FF2B5EF4-FFF2-40B4-BE49-F238E27FC236}">
                <a16:creationId xmlns:a16="http://schemas.microsoft.com/office/drawing/2014/main" id="{E2842F37-2C59-415B-9487-8439D0019E0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1">
            <a:solidFill>
              <a:srgbClr val="000000"/>
            </a:solidFill>
            <a:prstDash val="solid"/>
          </a:ln>
        </p:spPr>
      </p:sp>
      <p:sp>
        <p:nvSpPr>
          <p:cNvPr id="5" name="Marcador de notas 4">
            <a:extLst>
              <a:ext uri="{FF2B5EF4-FFF2-40B4-BE49-F238E27FC236}">
                <a16:creationId xmlns:a16="http://schemas.microsoft.com/office/drawing/2014/main" id="{4E1B56D0-787F-498F-9FEF-41ECB1BDDB2C}"/>
              </a:ext>
            </a:extLst>
          </p:cNvPr>
          <p:cNvSpPr txBox="1"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2FAF986-79D5-4784-BC03-20EDA2544DEB}"/>
              </a:ext>
            </a:extLst>
          </p:cNvPr>
          <p:cNvSpPr txBox="1">
            <a:spLocks noGrp="1"/>
          </p:cNvSpPr>
          <p:nvPr>
            <p:ph type="ftr" sz="quarter" idx="4"/>
          </p:nvPr>
        </p:nvSpPr>
        <p:spPr>
          <a:xfrm>
            <a:off x="0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>
            <a:lvl1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endParaRPr lang="en-U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DCC5F43-7359-4ACA-AFA5-F59605DB4904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>
            <a:lvl1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fld id="{302960E9-0B79-471F-8BBF-7CEEF3C316FF}" type="slidenum"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1130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lvl="0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es-ES" sz="1200" b="0" i="0" u="none" strike="noStrike" kern="1200" cap="none" spc="0" baseline="0">
        <a:solidFill>
          <a:srgbClr val="000000"/>
        </a:solidFill>
        <a:uFillTx/>
        <a:latin typeface="Calibri"/>
      </a:defRPr>
    </a:lvl1pPr>
    <a:lvl2pPr marL="457200" marR="0" lvl="1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es-ES" sz="1200" b="0" i="0" u="none" strike="noStrike" kern="1200" cap="none" spc="0" baseline="0">
        <a:solidFill>
          <a:srgbClr val="000000"/>
        </a:solidFill>
        <a:uFillTx/>
        <a:latin typeface="Calibri"/>
      </a:defRPr>
    </a:lvl2pPr>
    <a:lvl3pPr marL="914400" marR="0" lvl="2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es-ES" sz="1200" b="0" i="0" u="none" strike="noStrike" kern="1200" cap="none" spc="0" baseline="0">
        <a:solidFill>
          <a:srgbClr val="000000"/>
        </a:solidFill>
        <a:uFillTx/>
        <a:latin typeface="Calibri"/>
      </a:defRPr>
    </a:lvl3pPr>
    <a:lvl4pPr marL="1371600" marR="0" lvl="3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es-ES" sz="1200" b="0" i="0" u="none" strike="noStrike" kern="1200" cap="none" spc="0" baseline="0">
        <a:solidFill>
          <a:srgbClr val="000000"/>
        </a:solidFill>
        <a:uFillTx/>
        <a:latin typeface="Calibri"/>
      </a:defRPr>
    </a:lvl4pPr>
    <a:lvl5pPr marL="1828800" marR="0" lvl="4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es-ES" sz="1200" b="0" i="0" u="none" strike="noStrike" kern="1200" cap="none" spc="0" baseline="0">
        <a:solidFill>
          <a:srgbClr val="000000"/>
        </a:solidFill>
        <a:uFillTx/>
        <a:latin typeface="Calibri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302960E9-0B79-471F-8BBF-7CEEF3C316F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9608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302960E9-0B79-471F-8BBF-7CEEF3C316F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2066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302960E9-0B79-471F-8BBF-7CEEF3C316F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7161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>
            <a:extLst>
              <a:ext uri="{FF2B5EF4-FFF2-40B4-BE49-F238E27FC236}">
                <a16:creationId xmlns:a16="http://schemas.microsoft.com/office/drawing/2014/main" id="{4C177E29-CFF6-4040-BA2B-1BA4E42C6B03}"/>
              </a:ext>
            </a:extLst>
          </p:cNvPr>
          <p:cNvSpPr/>
          <p:nvPr userDrawn="1"/>
        </p:nvSpPr>
        <p:spPr>
          <a:xfrm>
            <a:off x="0" y="395656"/>
            <a:ext cx="9144000" cy="3651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2A4B39-29BB-4BC3-8641-7A5455066B9F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760534" y="695696"/>
            <a:ext cx="7772400" cy="2387598"/>
          </a:xfrm>
        </p:spPr>
        <p:txBody>
          <a:bodyPr anchor="b" anchorCtr="1"/>
          <a:lstStyle>
            <a:lvl1pPr algn="ctr">
              <a:defRPr sz="6000"/>
            </a:lvl1pPr>
          </a:lstStyle>
          <a:p>
            <a:pPr lvl="0"/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091983E-E6E7-44C8-8EAF-992500B4540B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283677" y="3522910"/>
            <a:ext cx="6858000" cy="1655758"/>
          </a:xfrm>
        </p:spPr>
        <p:txBody>
          <a:bodyPr anchorCtr="1"/>
          <a:lstStyle>
            <a:lvl1pPr marL="0" indent="0" algn="ctr">
              <a:buNone/>
              <a:defRPr sz="2400"/>
            </a:lvl1pPr>
          </a:lstStyle>
          <a:p>
            <a:pPr lvl="0"/>
            <a:r>
              <a:rPr lang="es-ES" dirty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2DEA5D-D53C-4A66-874D-8CCE9E20A1CD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DEC1EF9-2E6C-4A8B-BC71-9B4C02297DF6}" type="datetime1">
              <a:rPr lang="en-US" smtClean="0"/>
              <a:t>12/19/2020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58F84E-8A5C-4F9C-9310-159C367F5FFB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E08E074-3D76-43ED-8DED-B1D13ADA04BE}" type="slidenum">
              <a:t>‹Nº›</a:t>
            </a:fld>
            <a:endParaRPr lang="en-US"/>
          </a:p>
        </p:txBody>
      </p:sp>
      <p:pic>
        <p:nvPicPr>
          <p:cNvPr id="1028" name="Picture 4" descr="UNIVERSITÉ DE LIÈGE | Skywin">
            <a:extLst>
              <a:ext uri="{FF2B5EF4-FFF2-40B4-BE49-F238E27FC236}">
                <a16:creationId xmlns:a16="http://schemas.microsoft.com/office/drawing/2014/main" id="{8479752B-CBDE-4400-A21A-D3B77589A03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921" y="5618284"/>
            <a:ext cx="1688123" cy="738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6860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DF6F46-A58D-42A1-B98A-3D1091881C81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637D9A-52C4-4ECB-BC1C-7795BCEA2807}"/>
              </a:ext>
            </a:extLst>
          </p:cNvPr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97AF6C-6884-4C62-B882-CFE82C8D8325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0D4ACB2D-0AB2-43C9-A8C9-1703AF6C15A1}" type="datetime1">
              <a:rPr lang="en-US" smtClean="0"/>
              <a:t>12/19/2020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6D0A19-7B69-472A-951F-E3669F2AC1BC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>
          <a:xfrm>
            <a:off x="3028950" y="6486764"/>
            <a:ext cx="3086099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3D021D-C1C3-4532-BFFC-95CAEF549C63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2454ED2-BF18-4B49-A82E-CD7DD72C62D7}" type="slidenum"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0891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2BB7AA0-9764-4B07-9B20-C93B08515F62}"/>
              </a:ext>
            </a:extLst>
          </p:cNvPr>
          <p:cNvSpPr txBox="1">
            <a:spLocks noGrp="1"/>
          </p:cNvSpPr>
          <p:nvPr>
            <p:ph type="title" orient="vert"/>
          </p:nvPr>
        </p:nvSpPr>
        <p:spPr>
          <a:xfrm>
            <a:off x="6543676" y="365129"/>
            <a:ext cx="1971674" cy="5811834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1DA4B06-C0A6-4E81-AB36-FE9B895B3B72}"/>
              </a:ext>
            </a:extLst>
          </p:cNvPr>
          <p:cNvSpPr txBox="1">
            <a:spLocks noGrp="1"/>
          </p:cNvSpPr>
          <p:nvPr>
            <p:ph type="body" orient="vert" idx="1"/>
          </p:nvPr>
        </p:nvSpPr>
        <p:spPr>
          <a:xfrm>
            <a:off x="628651" y="365129"/>
            <a:ext cx="5800725" cy="5811834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94E44D-DC4D-448D-988D-A482FD7AE7AB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923E42B-F3D1-4CED-83F6-5DE0A8E24551}" type="datetime1">
              <a:rPr lang="en-US" smtClean="0"/>
              <a:t>12/19/2020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945F1D-D290-4544-AFA8-1EAC8528DB3F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>
          <a:xfrm>
            <a:off x="3028950" y="6486764"/>
            <a:ext cx="3086099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C06A98-275E-4EA8-9ABE-26CF687E6D9E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6C72EDA-C986-45F8-BAC1-DBD9A53C68C3}" type="slidenum"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4228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8440DB-9081-4117-8B72-4A6636949BD9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6F0E02-69BC-4201-BD39-4DBECC8915A7}"/>
              </a:ext>
            </a:extLst>
          </p:cNvPr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BB61E2-95C3-4F6B-B206-C48792C6AB69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C1B83C1-F838-4421-8DDF-ED564519A29F}" type="datetime1">
              <a:rPr lang="en-US" smtClean="0"/>
              <a:t>12/19/2020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236D9F-9FFF-4F9E-B784-F425FF3FFB9C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>
          <a:xfrm>
            <a:off x="3028950" y="6486764"/>
            <a:ext cx="3086099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A27781-5909-4B03-A51D-09F42815FB6A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0FAF583-E1A6-47D7-A6FE-9CC9BAC2B8C1}" type="slidenum"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191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AA4EFA-A250-4D7B-8541-4C133E38A0A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23885" y="1709737"/>
            <a:ext cx="7886700" cy="2852735"/>
          </a:xfr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BA1181-DDC4-4CDA-8DCF-B9B8CA81BA3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23885" y="4589465"/>
            <a:ext cx="7886700" cy="1500182"/>
          </a:xfrm>
        </p:spPr>
        <p:txBody>
          <a:bodyPr/>
          <a:lstStyle>
            <a:lvl1pPr marL="0" indent="0">
              <a:buNone/>
              <a:defRPr sz="2400"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AB72C7-C949-4A82-9087-11BCAC0BF27E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1E82AD6-2A91-4CA2-8FFD-E7EA6A2D1081}" type="datetime1">
              <a:rPr lang="en-US" smtClean="0"/>
              <a:t>12/19/2020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69F3E6-74E1-4EAC-A08C-6FE3CFC25AED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>
          <a:xfrm>
            <a:off x="3028950" y="6486764"/>
            <a:ext cx="3086099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CB568E-0693-4E2E-944E-491BD15D5CDF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6247321-7DAF-4FD4-AE84-0804A39F0E67}" type="slidenum"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1007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0C4AF9-DA09-4D4B-9AA5-ED9C8DA5CE04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6B31D4-6961-4870-BBD3-180EC1F802E3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628650" y="1825627"/>
            <a:ext cx="3886200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5351AF-4DC6-4579-8895-2738D8796BAD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4629149" y="1825627"/>
            <a:ext cx="3886200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18258A7-B184-4093-8D18-7B3B260DAB37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171B59E-FA48-43D4-9C13-2A79B59FFF51}" type="datetime1">
              <a:rPr lang="en-US" smtClean="0"/>
              <a:t>12/19/2020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C98CF3-AC44-4930-956B-AAAC636AFA93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>
          <a:xfrm>
            <a:off x="3028950" y="6486764"/>
            <a:ext cx="3086099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EFD630-6715-47BE-BB9C-4BE492E74A95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BA1AFF0-EC98-4E71-8B13-C93D824EC5FC}" type="slidenum"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1288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345A69-A4BB-474E-8816-822CAD10B94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29838" y="365131"/>
            <a:ext cx="7886700" cy="132555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FC3E29-2E5A-4561-B0C5-9F40493F833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29839" y="1681160"/>
            <a:ext cx="3868341" cy="82391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B4B3FC1-B58E-4AF0-99E7-E540BA4AECCF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629839" y="2505073"/>
            <a:ext cx="3868341" cy="36845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213E489-3F68-4DDD-A403-8C2FECBD6038}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4629149" y="1681160"/>
            <a:ext cx="3887388" cy="82391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75B29BA-DAE1-48ED-96C2-932113C9E142}"/>
              </a:ext>
            </a:extLst>
          </p:cNvPr>
          <p:cNvSpPr txBox="1">
            <a:spLocks noGrp="1"/>
          </p:cNvSpPr>
          <p:nvPr>
            <p:ph idx="4"/>
          </p:nvPr>
        </p:nvSpPr>
        <p:spPr>
          <a:xfrm>
            <a:off x="4629149" y="2505073"/>
            <a:ext cx="3887388" cy="36845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C040A0E-8A7A-49E6-A34E-3A78DE8E81FB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37D7AA5-005A-47DC-9E5D-E0C0A6FABC06}" type="datetime1">
              <a:rPr lang="en-US" smtClean="0"/>
              <a:t>12/19/2020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C666A1-02B0-4FAF-85B9-D254DF4DFF1B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>
          <a:xfrm>
            <a:off x="3028950" y="6486764"/>
            <a:ext cx="3086099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B9A5644-70C9-4852-8241-116D112F3DB6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348A439-0BF6-47E1-B210-53E7C9F11BBA}" type="slidenum"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334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C6181B-3693-4F92-8FF4-6630D26EED7C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A9492E9-23FB-47CF-BA59-FAF9A957AFCE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EA86084-272C-4837-8E24-12ABA451F0AD}" type="datetime1">
              <a:rPr lang="en-US" smtClean="0"/>
              <a:t>12/19/2020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D3FBAB-F592-4B44-823C-25BEC9A2F975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>
          <a:xfrm>
            <a:off x="3028950" y="6486764"/>
            <a:ext cx="3086099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D30CB7-6037-4ACC-B03D-D8F3F61CF5E5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F57334A-4ED4-4D02-A26A-EF0465955C54}" type="slidenum"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4449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B270203-4E8A-4DEE-9C35-848CB0CDC93C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BC0126D-0B8A-41CD-BAC2-B286EBF3CA35}" type="datetime1">
              <a:rPr lang="en-US" smtClean="0"/>
              <a:t>12/19/2020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7932CE6-9605-4D17-9685-EAA954545B0F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>
          <a:xfrm>
            <a:off x="3028950" y="6486764"/>
            <a:ext cx="3086099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6E4F63-4E6E-44E5-A934-5DB0A4207F6B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57672CA3-F796-4AB7-9969-A9D5C3059DF7}" type="slidenum"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67124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6927C0-416A-47A3-A693-CEB2195A836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29839" y="457200"/>
            <a:ext cx="2949177" cy="1600200"/>
          </a:xfrm>
        </p:spPr>
        <p:txBody>
          <a:bodyPr anchor="b"/>
          <a:lstStyle>
            <a:lvl1pPr>
              <a:defRPr/>
            </a:lvl1pPr>
          </a:lstStyle>
          <a:p>
            <a:pPr lvl="0"/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72CE89-5EFD-4EB0-AB70-7FAD6DC19392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3887389" y="987425"/>
            <a:ext cx="4629149" cy="487362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80C74DB-607E-411F-97CB-AC24D7C913F1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629839" y="2057400"/>
            <a:ext cx="2949177" cy="381158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E28621-8F7C-437B-B3E1-9482A31B0B3E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FEE844D-60C4-4BDC-874F-F9BA159F94C3}" type="datetime1">
              <a:rPr lang="en-US" smtClean="0"/>
              <a:t>12/19/2020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E41681-2D4F-42F9-B6ED-D2F48835059E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>
          <a:xfrm>
            <a:off x="3028950" y="6486764"/>
            <a:ext cx="3086099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E22941B-4F8B-4625-B01E-BA78F00AD9B3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B16EBDF-321E-44A1-8B7D-5CE70CCB7655}" type="slidenum"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5229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A80D97-28B1-4920-9ADC-6F63ECF66EA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29839" y="457200"/>
            <a:ext cx="2949177" cy="1600200"/>
          </a:xfrm>
        </p:spPr>
        <p:txBody>
          <a:bodyPr anchor="b"/>
          <a:lstStyle>
            <a:lvl1pPr>
              <a:defRPr/>
            </a:lvl1pPr>
          </a:lstStyle>
          <a:p>
            <a:pPr lvl="0"/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ED832A6-8B3E-45A6-89F4-B310550C0BCA}"/>
              </a:ext>
            </a:extLst>
          </p:cNvPr>
          <p:cNvSpPr txBox="1">
            <a:spLocks noGrp="1"/>
          </p:cNvSpPr>
          <p:nvPr>
            <p:ph type="pic" idx="1"/>
          </p:nvPr>
        </p:nvSpPr>
        <p:spPr>
          <a:xfrm>
            <a:off x="3887389" y="987425"/>
            <a:ext cx="4629149" cy="4873623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pPr lvl="0"/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86EE55-9355-4D8C-9E7E-3B5F4D7238A2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629839" y="2057400"/>
            <a:ext cx="2949177" cy="381158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563E2B-EFD4-4A89-9612-A5291E6ED358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C9E3A4A-A570-42B2-AE3D-E467256BE2E0}" type="datetime1">
              <a:rPr lang="en-US" smtClean="0"/>
              <a:t>12/19/2020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BD34B8-7DDE-4A5C-9F07-09106A014CE8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>
          <a:xfrm>
            <a:off x="3028950" y="6486764"/>
            <a:ext cx="3086099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FE82B9-2797-459E-A7B4-6F49CC7A9986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80C7C83-E099-4044-A9C4-E1A0A165BE45}" type="slidenum"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586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3DF102E-B05E-4F3C-BA91-110450CA29C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12085" y="2"/>
            <a:ext cx="8868472" cy="53848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rmAutofit/>
          </a:bodyPr>
          <a:lstStyle/>
          <a:p>
            <a:pPr lvl="0"/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6399FA-8A1D-4D28-B61F-6C17BA62EC4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28650" y="1825627"/>
            <a:ext cx="7886700" cy="435133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F82566-9B23-4D9B-BFA2-DEAE26E713CB}"/>
              </a:ext>
            </a:extLst>
          </p:cNvPr>
          <p:cNvSpPr txBox="1">
            <a:spLocks noGrp="1"/>
          </p:cNvSpPr>
          <p:nvPr>
            <p:ph type="dt" sz="half" idx="2"/>
          </p:nvPr>
        </p:nvSpPr>
        <p:spPr>
          <a:xfrm>
            <a:off x="7270239" y="6486764"/>
            <a:ext cx="962744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fld id="{402D820C-84BA-4B6F-9FE9-A21E7A4EA9D5}" type="datetime1">
              <a:rPr lang="en-US" smtClean="0"/>
              <a:t>12/19/2020</a:t>
            </a:fld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C7D8594-84FB-4FD8-8DAA-BDD388907BAF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8369805" y="6486764"/>
            <a:ext cx="759518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fld id="{5E6385D7-FA55-4567-9EFF-A92389F5DF0C}" type="slidenum">
              <a:t>‹Nº›</a:t>
            </a:fld>
            <a:endParaRPr lang="en-US"/>
          </a:p>
        </p:txBody>
      </p:sp>
      <p:cxnSp>
        <p:nvCxnSpPr>
          <p:cNvPr id="6" name="Conector recto 7">
            <a:extLst>
              <a:ext uri="{FF2B5EF4-FFF2-40B4-BE49-F238E27FC236}">
                <a16:creationId xmlns:a16="http://schemas.microsoft.com/office/drawing/2014/main" id="{F5EE4DD5-D171-48C3-B523-CBC72AC1E5FB}"/>
              </a:ext>
            </a:extLst>
          </p:cNvPr>
          <p:cNvCxnSpPr/>
          <p:nvPr/>
        </p:nvCxnSpPr>
        <p:spPr>
          <a:xfrm>
            <a:off x="6441436" y="6468054"/>
            <a:ext cx="2702565" cy="0"/>
          </a:xfrm>
          <a:prstGeom prst="straightConnector1">
            <a:avLst/>
          </a:prstGeom>
          <a:noFill/>
          <a:ln w="76196" cap="flat">
            <a:solidFill>
              <a:srgbClr val="BFD9EB"/>
            </a:solidFill>
            <a:prstDash val="solid"/>
            <a:miter/>
          </a:ln>
        </p:spPr>
      </p:cxnSp>
      <p:sp>
        <p:nvSpPr>
          <p:cNvPr id="7" name="CuadroTexto 8">
            <a:extLst>
              <a:ext uri="{FF2B5EF4-FFF2-40B4-BE49-F238E27FC236}">
                <a16:creationId xmlns:a16="http://schemas.microsoft.com/office/drawing/2014/main" id="{11588074-60DF-4D14-9EC2-661966C37E87}"/>
              </a:ext>
            </a:extLst>
          </p:cNvPr>
          <p:cNvSpPr txBox="1"/>
          <p:nvPr/>
        </p:nvSpPr>
        <p:spPr>
          <a:xfrm>
            <a:off x="6347161" y="6530829"/>
            <a:ext cx="1207026" cy="27699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BE" sz="1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Fernandez E,</a:t>
            </a:r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cxnSp>
        <p:nvCxnSpPr>
          <p:cNvPr id="8" name="Conector recto 9">
            <a:extLst>
              <a:ext uri="{FF2B5EF4-FFF2-40B4-BE49-F238E27FC236}">
                <a16:creationId xmlns:a16="http://schemas.microsoft.com/office/drawing/2014/main" id="{B935864B-1F1F-4E8D-9318-5CA82C8E7914}"/>
              </a:ext>
            </a:extLst>
          </p:cNvPr>
          <p:cNvCxnSpPr/>
          <p:nvPr/>
        </p:nvCxnSpPr>
        <p:spPr>
          <a:xfrm>
            <a:off x="0" y="533982"/>
            <a:ext cx="9144000" cy="0"/>
          </a:xfrm>
          <a:prstGeom prst="straightConnector1">
            <a:avLst/>
          </a:prstGeom>
          <a:noFill/>
          <a:ln w="76196" cap="flat">
            <a:solidFill>
              <a:srgbClr val="BFD9EB"/>
            </a:solidFill>
            <a:prstDash val="solid"/>
            <a:miter/>
          </a:ln>
        </p:spPr>
      </p:cxnSp>
      <p:sp>
        <p:nvSpPr>
          <p:cNvPr id="9" name="CuadroTexto 12">
            <a:extLst>
              <a:ext uri="{FF2B5EF4-FFF2-40B4-BE49-F238E27FC236}">
                <a16:creationId xmlns:a16="http://schemas.microsoft.com/office/drawing/2014/main" id="{F0EC0ACD-0EF9-4353-AA5E-504A7E0BAD14}"/>
              </a:ext>
            </a:extLst>
          </p:cNvPr>
          <p:cNvSpPr txBox="1"/>
          <p:nvPr/>
        </p:nvSpPr>
        <p:spPr>
          <a:xfrm>
            <a:off x="8172349" y="6530829"/>
            <a:ext cx="731748" cy="27699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BE" sz="1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/ Slide</a:t>
            </a:r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marL="0" marR="0" lvl="0" indent="0" algn="l" defTabSz="914400" rtl="0" fontAlgn="auto" hangingPunct="1">
        <a:lnSpc>
          <a:spcPct val="90000"/>
        </a:lnSpc>
        <a:spcBef>
          <a:spcPts val="0"/>
        </a:spcBef>
        <a:spcAft>
          <a:spcPts val="0"/>
        </a:spcAft>
        <a:buNone/>
        <a:tabLst/>
        <a:defRPr lang="es-ES" sz="3200" b="0" i="0" u="none" strike="noStrike" kern="1200" cap="none" spc="0" baseline="0">
          <a:solidFill>
            <a:srgbClr val="000000"/>
          </a:solidFill>
          <a:uFillTx/>
          <a:latin typeface="Calibri Light"/>
        </a:defRPr>
      </a:lvl1pPr>
    </p:titleStyle>
    <p:bodyStyle>
      <a:lvl1pPr marL="228600" marR="0" lvl="0" indent="-228600" algn="l" defTabSz="914400" rtl="0" fontAlgn="auto" hangingPunct="1">
        <a:lnSpc>
          <a:spcPct val="90000"/>
        </a:lnSpc>
        <a:spcBef>
          <a:spcPts val="1000"/>
        </a:spcBef>
        <a:spcAft>
          <a:spcPts val="0"/>
        </a:spcAft>
        <a:buSzPct val="100000"/>
        <a:buFont typeface="Arial" pitchFamily="34"/>
        <a:buChar char="•"/>
        <a:tabLst/>
        <a:defRPr lang="es-ES" sz="2800" b="0" i="0" u="none" strike="noStrike" kern="1200" cap="none" spc="0" baseline="0">
          <a:solidFill>
            <a:srgbClr val="000000"/>
          </a:solidFill>
          <a:uFillTx/>
          <a:latin typeface="Calibri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s-ES" sz="2400" b="0" i="0" u="none" strike="noStrike" kern="1200" cap="none" spc="0" baseline="0">
          <a:solidFill>
            <a:srgbClr val="000000"/>
          </a:solidFill>
          <a:uFillTx/>
          <a:latin typeface="Calibri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s-ES" sz="2000" b="0" i="0" u="none" strike="noStrike" kern="1200" cap="none" spc="0" baseline="0">
          <a:solidFill>
            <a:srgbClr val="000000"/>
          </a:solidFill>
          <a:uFillTx/>
          <a:latin typeface="Calibri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s-E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s-E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5.png"/><Relationship Id="rId3" Type="http://schemas.openxmlformats.org/officeDocument/2006/relationships/tags" Target="../tags/tag21.xm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24.pn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11" Type="http://schemas.openxmlformats.org/officeDocument/2006/relationships/image" Target="../media/image23.png"/><Relationship Id="rId5" Type="http://schemas.openxmlformats.org/officeDocument/2006/relationships/tags" Target="../tags/tag23.xml"/><Relationship Id="rId10" Type="http://schemas.openxmlformats.org/officeDocument/2006/relationships/image" Target="../media/image17.png"/><Relationship Id="rId4" Type="http://schemas.openxmlformats.org/officeDocument/2006/relationships/tags" Target="../tags/tag22.xml"/><Relationship Id="rId9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32.xml"/><Relationship Id="rId13" Type="http://schemas.openxmlformats.org/officeDocument/2006/relationships/image" Target="../media/image28.png"/><Relationship Id="rId18" Type="http://schemas.openxmlformats.org/officeDocument/2006/relationships/image" Target="../media/image33.png"/><Relationship Id="rId3" Type="http://schemas.openxmlformats.org/officeDocument/2006/relationships/tags" Target="../tags/tag27.xml"/><Relationship Id="rId7" Type="http://schemas.openxmlformats.org/officeDocument/2006/relationships/tags" Target="../tags/tag31.xml"/><Relationship Id="rId12" Type="http://schemas.openxmlformats.org/officeDocument/2006/relationships/image" Target="../media/image27.png"/><Relationship Id="rId17" Type="http://schemas.openxmlformats.org/officeDocument/2006/relationships/image" Target="../media/image32.png"/><Relationship Id="rId2" Type="http://schemas.openxmlformats.org/officeDocument/2006/relationships/tags" Target="../tags/tag26.xml"/><Relationship Id="rId16" Type="http://schemas.openxmlformats.org/officeDocument/2006/relationships/image" Target="../media/image31.png"/><Relationship Id="rId1" Type="http://schemas.openxmlformats.org/officeDocument/2006/relationships/tags" Target="../tags/tag25.xml"/><Relationship Id="rId6" Type="http://schemas.openxmlformats.org/officeDocument/2006/relationships/tags" Target="../tags/tag30.xml"/><Relationship Id="rId11" Type="http://schemas.openxmlformats.org/officeDocument/2006/relationships/image" Target="../media/image26.png"/><Relationship Id="rId5" Type="http://schemas.openxmlformats.org/officeDocument/2006/relationships/tags" Target="../tags/tag29.xml"/><Relationship Id="rId15" Type="http://schemas.openxmlformats.org/officeDocument/2006/relationships/image" Target="../media/image30.png"/><Relationship Id="rId10" Type="http://schemas.openxmlformats.org/officeDocument/2006/relationships/slideLayout" Target="../slideLayouts/slideLayout2.xml"/><Relationship Id="rId19" Type="http://schemas.openxmlformats.org/officeDocument/2006/relationships/image" Target="../media/image34.png"/><Relationship Id="rId4" Type="http://schemas.openxmlformats.org/officeDocument/2006/relationships/tags" Target="../tags/tag28.xml"/><Relationship Id="rId9" Type="http://schemas.openxmlformats.org/officeDocument/2006/relationships/tags" Target="../tags/tag33.xml"/><Relationship Id="rId1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41.xml"/><Relationship Id="rId13" Type="http://schemas.openxmlformats.org/officeDocument/2006/relationships/image" Target="../media/image35.png"/><Relationship Id="rId18" Type="http://schemas.openxmlformats.org/officeDocument/2006/relationships/image" Target="../media/image40.png"/><Relationship Id="rId3" Type="http://schemas.openxmlformats.org/officeDocument/2006/relationships/tags" Target="../tags/tag36.xml"/><Relationship Id="rId21" Type="http://schemas.openxmlformats.org/officeDocument/2006/relationships/image" Target="../media/image43.png"/><Relationship Id="rId7" Type="http://schemas.openxmlformats.org/officeDocument/2006/relationships/tags" Target="../tags/tag40.xml"/><Relationship Id="rId12" Type="http://schemas.openxmlformats.org/officeDocument/2006/relationships/image" Target="../media/image29.png"/><Relationship Id="rId17" Type="http://schemas.openxmlformats.org/officeDocument/2006/relationships/image" Target="../media/image39.png"/><Relationship Id="rId2" Type="http://schemas.openxmlformats.org/officeDocument/2006/relationships/tags" Target="../tags/tag35.xml"/><Relationship Id="rId16" Type="http://schemas.openxmlformats.org/officeDocument/2006/relationships/image" Target="../media/image38.png"/><Relationship Id="rId20" Type="http://schemas.openxmlformats.org/officeDocument/2006/relationships/image" Target="../media/image42.png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38.xml"/><Relationship Id="rId15" Type="http://schemas.openxmlformats.org/officeDocument/2006/relationships/image" Target="../media/image37.png"/><Relationship Id="rId10" Type="http://schemas.openxmlformats.org/officeDocument/2006/relationships/tags" Target="../tags/tag43.xml"/><Relationship Id="rId19" Type="http://schemas.openxmlformats.org/officeDocument/2006/relationships/image" Target="../media/image41.png"/><Relationship Id="rId4" Type="http://schemas.openxmlformats.org/officeDocument/2006/relationships/tags" Target="../tags/tag37.xml"/><Relationship Id="rId9" Type="http://schemas.openxmlformats.org/officeDocument/2006/relationships/tags" Target="../tags/tag42.xml"/><Relationship Id="rId1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51.xml"/><Relationship Id="rId13" Type="http://schemas.openxmlformats.org/officeDocument/2006/relationships/tags" Target="../tags/tag56.xml"/><Relationship Id="rId18" Type="http://schemas.openxmlformats.org/officeDocument/2006/relationships/image" Target="../media/image45.png"/><Relationship Id="rId26" Type="http://schemas.openxmlformats.org/officeDocument/2006/relationships/image" Target="../media/image53.png"/><Relationship Id="rId3" Type="http://schemas.openxmlformats.org/officeDocument/2006/relationships/tags" Target="../tags/tag46.xml"/><Relationship Id="rId21" Type="http://schemas.openxmlformats.org/officeDocument/2006/relationships/image" Target="../media/image48.png"/><Relationship Id="rId7" Type="http://schemas.openxmlformats.org/officeDocument/2006/relationships/tags" Target="../tags/tag50.xml"/><Relationship Id="rId12" Type="http://schemas.openxmlformats.org/officeDocument/2006/relationships/tags" Target="../tags/tag55.xml"/><Relationship Id="rId17" Type="http://schemas.openxmlformats.org/officeDocument/2006/relationships/image" Target="../media/image44.png"/><Relationship Id="rId25" Type="http://schemas.openxmlformats.org/officeDocument/2006/relationships/image" Target="../media/image52.png"/><Relationship Id="rId2" Type="http://schemas.openxmlformats.org/officeDocument/2006/relationships/tags" Target="../tags/tag45.xml"/><Relationship Id="rId16" Type="http://schemas.openxmlformats.org/officeDocument/2006/relationships/slideLayout" Target="../slideLayouts/slideLayout2.xml"/><Relationship Id="rId20" Type="http://schemas.openxmlformats.org/officeDocument/2006/relationships/image" Target="../media/image47.png"/><Relationship Id="rId29" Type="http://schemas.openxmlformats.org/officeDocument/2006/relationships/image" Target="../media/image56.png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11" Type="http://schemas.openxmlformats.org/officeDocument/2006/relationships/tags" Target="../tags/tag54.xml"/><Relationship Id="rId24" Type="http://schemas.openxmlformats.org/officeDocument/2006/relationships/image" Target="../media/image51.png"/><Relationship Id="rId5" Type="http://schemas.openxmlformats.org/officeDocument/2006/relationships/tags" Target="../tags/tag48.xml"/><Relationship Id="rId15" Type="http://schemas.openxmlformats.org/officeDocument/2006/relationships/tags" Target="../tags/tag58.xml"/><Relationship Id="rId23" Type="http://schemas.openxmlformats.org/officeDocument/2006/relationships/image" Target="../media/image50.png"/><Relationship Id="rId28" Type="http://schemas.openxmlformats.org/officeDocument/2006/relationships/image" Target="../media/image55.png"/><Relationship Id="rId10" Type="http://schemas.openxmlformats.org/officeDocument/2006/relationships/tags" Target="../tags/tag53.xml"/><Relationship Id="rId19" Type="http://schemas.openxmlformats.org/officeDocument/2006/relationships/image" Target="../media/image46.png"/><Relationship Id="rId31" Type="http://schemas.openxmlformats.org/officeDocument/2006/relationships/image" Target="../media/image58.png"/><Relationship Id="rId4" Type="http://schemas.openxmlformats.org/officeDocument/2006/relationships/tags" Target="../tags/tag47.xml"/><Relationship Id="rId9" Type="http://schemas.openxmlformats.org/officeDocument/2006/relationships/tags" Target="../tags/tag52.xml"/><Relationship Id="rId14" Type="http://schemas.openxmlformats.org/officeDocument/2006/relationships/tags" Target="../tags/tag57.xml"/><Relationship Id="rId22" Type="http://schemas.openxmlformats.org/officeDocument/2006/relationships/image" Target="../media/image49.png"/><Relationship Id="rId27" Type="http://schemas.openxmlformats.org/officeDocument/2006/relationships/image" Target="../media/image54.png"/><Relationship Id="rId30" Type="http://schemas.openxmlformats.org/officeDocument/2006/relationships/image" Target="../media/image57.png"/></Relationships>
</file>

<file path=ppt/slides/_rels/slide14.xml.rels><?xml version="1.0" encoding="UTF-8" standalone="yes"?>
<Relationships xmlns="http://schemas.openxmlformats.org/package/2006/relationships"><Relationship Id="rId13" Type="http://schemas.openxmlformats.org/officeDocument/2006/relationships/tags" Target="../tags/tag71.xml"/><Relationship Id="rId18" Type="http://schemas.openxmlformats.org/officeDocument/2006/relationships/tags" Target="../tags/tag76.xml"/><Relationship Id="rId26" Type="http://schemas.openxmlformats.org/officeDocument/2006/relationships/image" Target="../media/image55.png"/><Relationship Id="rId39" Type="http://schemas.openxmlformats.org/officeDocument/2006/relationships/image" Target="../media/image67.png"/><Relationship Id="rId21" Type="http://schemas.openxmlformats.org/officeDocument/2006/relationships/tags" Target="../tags/tag79.xml"/><Relationship Id="rId34" Type="http://schemas.openxmlformats.org/officeDocument/2006/relationships/image" Target="../media/image64.png"/><Relationship Id="rId42" Type="http://schemas.openxmlformats.org/officeDocument/2006/relationships/image" Target="../media/image70.png"/><Relationship Id="rId7" Type="http://schemas.openxmlformats.org/officeDocument/2006/relationships/tags" Target="../tags/tag65.xml"/><Relationship Id="rId2" Type="http://schemas.openxmlformats.org/officeDocument/2006/relationships/tags" Target="../tags/tag60.xml"/><Relationship Id="rId16" Type="http://schemas.openxmlformats.org/officeDocument/2006/relationships/tags" Target="../tags/tag74.xml"/><Relationship Id="rId29" Type="http://schemas.openxmlformats.org/officeDocument/2006/relationships/image" Target="../media/image61.png"/><Relationship Id="rId1" Type="http://schemas.openxmlformats.org/officeDocument/2006/relationships/tags" Target="../tags/tag59.xml"/><Relationship Id="rId6" Type="http://schemas.openxmlformats.org/officeDocument/2006/relationships/tags" Target="../tags/tag64.xml"/><Relationship Id="rId11" Type="http://schemas.openxmlformats.org/officeDocument/2006/relationships/tags" Target="../tags/tag69.xml"/><Relationship Id="rId24" Type="http://schemas.openxmlformats.org/officeDocument/2006/relationships/image" Target="../media/image44.png"/><Relationship Id="rId32" Type="http://schemas.openxmlformats.org/officeDocument/2006/relationships/image" Target="../media/image38.png"/><Relationship Id="rId37" Type="http://schemas.openxmlformats.org/officeDocument/2006/relationships/image" Target="../media/image65.png"/><Relationship Id="rId40" Type="http://schemas.openxmlformats.org/officeDocument/2006/relationships/image" Target="../media/image68.png"/><Relationship Id="rId45" Type="http://schemas.openxmlformats.org/officeDocument/2006/relationships/image" Target="../media/image73.png"/><Relationship Id="rId5" Type="http://schemas.openxmlformats.org/officeDocument/2006/relationships/tags" Target="../tags/tag63.xml"/><Relationship Id="rId15" Type="http://schemas.openxmlformats.org/officeDocument/2006/relationships/tags" Target="../tags/tag73.xml"/><Relationship Id="rId23" Type="http://schemas.openxmlformats.org/officeDocument/2006/relationships/slideLayout" Target="../slideLayouts/slideLayout2.xml"/><Relationship Id="rId28" Type="http://schemas.openxmlformats.org/officeDocument/2006/relationships/image" Target="../media/image60.png"/><Relationship Id="rId36" Type="http://schemas.openxmlformats.org/officeDocument/2006/relationships/image" Target="../media/image49.png"/><Relationship Id="rId10" Type="http://schemas.openxmlformats.org/officeDocument/2006/relationships/tags" Target="../tags/tag68.xml"/><Relationship Id="rId19" Type="http://schemas.openxmlformats.org/officeDocument/2006/relationships/tags" Target="../tags/tag77.xml"/><Relationship Id="rId31" Type="http://schemas.openxmlformats.org/officeDocument/2006/relationships/image" Target="../media/image62.png"/><Relationship Id="rId44" Type="http://schemas.openxmlformats.org/officeDocument/2006/relationships/image" Target="../media/image72.png"/><Relationship Id="rId4" Type="http://schemas.openxmlformats.org/officeDocument/2006/relationships/tags" Target="../tags/tag62.xml"/><Relationship Id="rId9" Type="http://schemas.openxmlformats.org/officeDocument/2006/relationships/tags" Target="../tags/tag67.xml"/><Relationship Id="rId14" Type="http://schemas.openxmlformats.org/officeDocument/2006/relationships/tags" Target="../tags/tag72.xml"/><Relationship Id="rId22" Type="http://schemas.openxmlformats.org/officeDocument/2006/relationships/tags" Target="../tags/tag80.xml"/><Relationship Id="rId27" Type="http://schemas.openxmlformats.org/officeDocument/2006/relationships/image" Target="../media/image59.png"/><Relationship Id="rId30" Type="http://schemas.openxmlformats.org/officeDocument/2006/relationships/image" Target="../media/image29.png"/><Relationship Id="rId35" Type="http://schemas.openxmlformats.org/officeDocument/2006/relationships/image" Target="../media/image45.png"/><Relationship Id="rId43" Type="http://schemas.openxmlformats.org/officeDocument/2006/relationships/image" Target="../media/image71.png"/><Relationship Id="rId8" Type="http://schemas.openxmlformats.org/officeDocument/2006/relationships/tags" Target="../tags/tag66.xml"/><Relationship Id="rId3" Type="http://schemas.openxmlformats.org/officeDocument/2006/relationships/tags" Target="../tags/tag61.xml"/><Relationship Id="rId12" Type="http://schemas.openxmlformats.org/officeDocument/2006/relationships/tags" Target="../tags/tag70.xml"/><Relationship Id="rId17" Type="http://schemas.openxmlformats.org/officeDocument/2006/relationships/tags" Target="../tags/tag75.xml"/><Relationship Id="rId25" Type="http://schemas.openxmlformats.org/officeDocument/2006/relationships/image" Target="../media/image46.png"/><Relationship Id="rId33" Type="http://schemas.openxmlformats.org/officeDocument/2006/relationships/image" Target="../media/image63.png"/><Relationship Id="rId38" Type="http://schemas.openxmlformats.org/officeDocument/2006/relationships/image" Target="../media/image66.png"/><Relationship Id="rId20" Type="http://schemas.openxmlformats.org/officeDocument/2006/relationships/tags" Target="../tags/tag78.xml"/><Relationship Id="rId41" Type="http://schemas.openxmlformats.org/officeDocument/2006/relationships/image" Target="../media/image6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88.xml"/><Relationship Id="rId13" Type="http://schemas.openxmlformats.org/officeDocument/2006/relationships/image" Target="../media/image75.png"/><Relationship Id="rId3" Type="http://schemas.openxmlformats.org/officeDocument/2006/relationships/tags" Target="../tags/tag83.xml"/><Relationship Id="rId7" Type="http://schemas.openxmlformats.org/officeDocument/2006/relationships/tags" Target="../tags/tag87.xml"/><Relationship Id="rId12" Type="http://schemas.openxmlformats.org/officeDocument/2006/relationships/image" Target="../media/image74.png"/><Relationship Id="rId17" Type="http://schemas.openxmlformats.org/officeDocument/2006/relationships/image" Target="../media/image79.png"/><Relationship Id="rId2" Type="http://schemas.openxmlformats.org/officeDocument/2006/relationships/tags" Target="../tags/tag82.xml"/><Relationship Id="rId16" Type="http://schemas.openxmlformats.org/officeDocument/2006/relationships/image" Target="../media/image78.png"/><Relationship Id="rId1" Type="http://schemas.openxmlformats.org/officeDocument/2006/relationships/tags" Target="../tags/tag81.xml"/><Relationship Id="rId6" Type="http://schemas.openxmlformats.org/officeDocument/2006/relationships/tags" Target="../tags/tag86.xml"/><Relationship Id="rId11" Type="http://schemas.openxmlformats.org/officeDocument/2006/relationships/image" Target="../media/image8.png"/><Relationship Id="rId5" Type="http://schemas.openxmlformats.org/officeDocument/2006/relationships/tags" Target="../tags/tag85.xml"/><Relationship Id="rId15" Type="http://schemas.openxmlformats.org/officeDocument/2006/relationships/image" Target="../media/image77.png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84.xml"/><Relationship Id="rId9" Type="http://schemas.openxmlformats.org/officeDocument/2006/relationships/tags" Target="../tags/tag89.xml"/><Relationship Id="rId14" Type="http://schemas.openxmlformats.org/officeDocument/2006/relationships/image" Target="../media/image7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92.xml"/><Relationship Id="rId7" Type="http://schemas.openxmlformats.org/officeDocument/2006/relationships/image" Target="../media/image82.png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13" Type="http://schemas.openxmlformats.org/officeDocument/2006/relationships/image" Target="../media/image86.png"/><Relationship Id="rId3" Type="http://schemas.openxmlformats.org/officeDocument/2006/relationships/tags" Target="../tags/tag95.xm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8.png"/><Relationship Id="rId2" Type="http://schemas.openxmlformats.org/officeDocument/2006/relationships/tags" Target="../tags/tag94.xml"/><Relationship Id="rId1" Type="http://schemas.openxmlformats.org/officeDocument/2006/relationships/tags" Target="../tags/tag93.xml"/><Relationship Id="rId6" Type="http://schemas.openxmlformats.org/officeDocument/2006/relationships/tags" Target="../tags/tag98.xml"/><Relationship Id="rId11" Type="http://schemas.openxmlformats.org/officeDocument/2006/relationships/image" Target="../media/image85.png"/><Relationship Id="rId5" Type="http://schemas.openxmlformats.org/officeDocument/2006/relationships/tags" Target="../tags/tag97.xml"/><Relationship Id="rId10" Type="http://schemas.openxmlformats.org/officeDocument/2006/relationships/image" Target="../media/image74.png"/><Relationship Id="rId4" Type="http://schemas.openxmlformats.org/officeDocument/2006/relationships/tags" Target="../tags/tag96.xml"/><Relationship Id="rId9" Type="http://schemas.openxmlformats.org/officeDocument/2006/relationships/image" Target="../media/image8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84.png"/><Relationship Id="rId3" Type="http://schemas.openxmlformats.org/officeDocument/2006/relationships/tags" Target="../tags/tag101.xml"/><Relationship Id="rId7" Type="http://schemas.openxmlformats.org/officeDocument/2006/relationships/tags" Target="../tags/tag105.xml"/><Relationship Id="rId12" Type="http://schemas.openxmlformats.org/officeDocument/2006/relationships/image" Target="../media/image89.png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6" Type="http://schemas.openxmlformats.org/officeDocument/2006/relationships/tags" Target="../tags/tag104.xml"/><Relationship Id="rId11" Type="http://schemas.openxmlformats.org/officeDocument/2006/relationships/image" Target="../media/image74.png"/><Relationship Id="rId5" Type="http://schemas.openxmlformats.org/officeDocument/2006/relationships/tags" Target="../tags/tag103.xml"/><Relationship Id="rId15" Type="http://schemas.openxmlformats.org/officeDocument/2006/relationships/image" Target="../media/image22.png"/><Relationship Id="rId10" Type="http://schemas.openxmlformats.org/officeDocument/2006/relationships/image" Target="../media/image88.png"/><Relationship Id="rId4" Type="http://schemas.openxmlformats.org/officeDocument/2006/relationships/tags" Target="../tags/tag102.xml"/><Relationship Id="rId9" Type="http://schemas.openxmlformats.org/officeDocument/2006/relationships/image" Target="../media/image87.png"/><Relationship Id="rId1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88.png"/><Relationship Id="rId3" Type="http://schemas.openxmlformats.org/officeDocument/2006/relationships/tags" Target="../tags/tag108.xml"/><Relationship Id="rId7" Type="http://schemas.openxmlformats.org/officeDocument/2006/relationships/tags" Target="../tags/tag112.xml"/><Relationship Id="rId12" Type="http://schemas.openxmlformats.org/officeDocument/2006/relationships/image" Target="../media/image91.png"/><Relationship Id="rId2" Type="http://schemas.openxmlformats.org/officeDocument/2006/relationships/tags" Target="../tags/tag107.xml"/><Relationship Id="rId1" Type="http://schemas.openxmlformats.org/officeDocument/2006/relationships/tags" Target="../tags/tag106.xml"/><Relationship Id="rId6" Type="http://schemas.openxmlformats.org/officeDocument/2006/relationships/tags" Target="../tags/tag111.xml"/><Relationship Id="rId11" Type="http://schemas.openxmlformats.org/officeDocument/2006/relationships/image" Target="../media/image90.png"/><Relationship Id="rId5" Type="http://schemas.openxmlformats.org/officeDocument/2006/relationships/tags" Target="../tags/tag110.xml"/><Relationship Id="rId15" Type="http://schemas.openxmlformats.org/officeDocument/2006/relationships/image" Target="../media/image89.png"/><Relationship Id="rId10" Type="http://schemas.openxmlformats.org/officeDocument/2006/relationships/image" Target="../media/image84.png"/><Relationship Id="rId4" Type="http://schemas.openxmlformats.org/officeDocument/2006/relationships/tags" Target="../tags/tag109.xml"/><Relationship Id="rId9" Type="http://schemas.openxmlformats.org/officeDocument/2006/relationships/image" Target="../media/image87.png"/><Relationship Id="rId14" Type="http://schemas.openxmlformats.org/officeDocument/2006/relationships/image" Target="../media/image7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88.png"/><Relationship Id="rId3" Type="http://schemas.openxmlformats.org/officeDocument/2006/relationships/tags" Target="../tags/tag115.xml"/><Relationship Id="rId7" Type="http://schemas.openxmlformats.org/officeDocument/2006/relationships/tags" Target="../tags/tag119.xml"/><Relationship Id="rId12" Type="http://schemas.openxmlformats.org/officeDocument/2006/relationships/image" Target="../media/image93.png"/><Relationship Id="rId2" Type="http://schemas.openxmlformats.org/officeDocument/2006/relationships/tags" Target="../tags/tag114.xml"/><Relationship Id="rId1" Type="http://schemas.openxmlformats.org/officeDocument/2006/relationships/tags" Target="../tags/tag113.xml"/><Relationship Id="rId6" Type="http://schemas.openxmlformats.org/officeDocument/2006/relationships/tags" Target="../tags/tag118.xml"/><Relationship Id="rId11" Type="http://schemas.openxmlformats.org/officeDocument/2006/relationships/image" Target="../media/image92.png"/><Relationship Id="rId5" Type="http://schemas.openxmlformats.org/officeDocument/2006/relationships/tags" Target="../tags/tag117.xml"/><Relationship Id="rId15" Type="http://schemas.openxmlformats.org/officeDocument/2006/relationships/image" Target="../media/image89.png"/><Relationship Id="rId10" Type="http://schemas.openxmlformats.org/officeDocument/2006/relationships/image" Target="../media/image84.png"/><Relationship Id="rId4" Type="http://schemas.openxmlformats.org/officeDocument/2006/relationships/tags" Target="../tags/tag116.xml"/><Relationship Id="rId9" Type="http://schemas.openxmlformats.org/officeDocument/2006/relationships/image" Target="../media/image87.png"/><Relationship Id="rId14" Type="http://schemas.openxmlformats.org/officeDocument/2006/relationships/image" Target="../media/image7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13" Type="http://schemas.openxmlformats.org/officeDocument/2006/relationships/image" Target="../media/image94.png"/><Relationship Id="rId3" Type="http://schemas.openxmlformats.org/officeDocument/2006/relationships/tags" Target="../tags/tag122.xm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89.png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6" Type="http://schemas.openxmlformats.org/officeDocument/2006/relationships/tags" Target="../tags/tag125.xml"/><Relationship Id="rId11" Type="http://schemas.openxmlformats.org/officeDocument/2006/relationships/image" Target="../media/image74.png"/><Relationship Id="rId5" Type="http://schemas.openxmlformats.org/officeDocument/2006/relationships/tags" Target="../tags/tag124.xml"/><Relationship Id="rId10" Type="http://schemas.openxmlformats.org/officeDocument/2006/relationships/image" Target="../media/image88.png"/><Relationship Id="rId4" Type="http://schemas.openxmlformats.org/officeDocument/2006/relationships/tags" Target="../tags/tag123.xml"/><Relationship Id="rId9" Type="http://schemas.openxmlformats.org/officeDocument/2006/relationships/image" Target="../media/image8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3" Type="http://schemas.openxmlformats.org/officeDocument/2006/relationships/tags" Target="../tags/tag128.xml"/><Relationship Id="rId7" Type="http://schemas.openxmlformats.org/officeDocument/2006/relationships/image" Target="../media/image8.png"/><Relationship Id="rId2" Type="http://schemas.openxmlformats.org/officeDocument/2006/relationships/tags" Target="../tags/tag127.xml"/><Relationship Id="rId1" Type="http://schemas.openxmlformats.org/officeDocument/2006/relationships/tags" Target="../tags/tag126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94.png"/><Relationship Id="rId5" Type="http://schemas.openxmlformats.org/officeDocument/2006/relationships/tags" Target="../tags/tag130.xml"/><Relationship Id="rId10" Type="http://schemas.openxmlformats.org/officeDocument/2006/relationships/image" Target="../media/image97.png"/><Relationship Id="rId4" Type="http://schemas.openxmlformats.org/officeDocument/2006/relationships/tags" Target="../tags/tag129.xml"/><Relationship Id="rId9" Type="http://schemas.openxmlformats.org/officeDocument/2006/relationships/image" Target="../media/image9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133.xml"/><Relationship Id="rId7" Type="http://schemas.openxmlformats.org/officeDocument/2006/relationships/image" Target="../media/image99.png"/><Relationship Id="rId2" Type="http://schemas.openxmlformats.org/officeDocument/2006/relationships/tags" Target="../tags/tag132.xml"/><Relationship Id="rId1" Type="http://schemas.openxmlformats.org/officeDocument/2006/relationships/tags" Target="../tags/tag131.xml"/><Relationship Id="rId6" Type="http://schemas.openxmlformats.org/officeDocument/2006/relationships/image" Target="../media/image97.png"/><Relationship Id="rId5" Type="http://schemas.openxmlformats.org/officeDocument/2006/relationships/image" Target="../media/image98.png"/><Relationship Id="rId4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141.xml"/><Relationship Id="rId13" Type="http://schemas.openxmlformats.org/officeDocument/2006/relationships/image" Target="../media/image98.png"/><Relationship Id="rId18" Type="http://schemas.openxmlformats.org/officeDocument/2006/relationships/image" Target="../media/image104.png"/><Relationship Id="rId3" Type="http://schemas.openxmlformats.org/officeDocument/2006/relationships/tags" Target="../tags/tag136.xml"/><Relationship Id="rId21" Type="http://schemas.openxmlformats.org/officeDocument/2006/relationships/image" Target="../media/image106.png"/><Relationship Id="rId7" Type="http://schemas.openxmlformats.org/officeDocument/2006/relationships/tags" Target="../tags/tag140.xml"/><Relationship Id="rId12" Type="http://schemas.openxmlformats.org/officeDocument/2006/relationships/slideLayout" Target="../slideLayouts/slideLayout2.xml"/><Relationship Id="rId17" Type="http://schemas.openxmlformats.org/officeDocument/2006/relationships/image" Target="../media/image103.png"/><Relationship Id="rId2" Type="http://schemas.openxmlformats.org/officeDocument/2006/relationships/tags" Target="../tags/tag135.xml"/><Relationship Id="rId16" Type="http://schemas.openxmlformats.org/officeDocument/2006/relationships/image" Target="../media/image102.png"/><Relationship Id="rId20" Type="http://schemas.openxmlformats.org/officeDocument/2006/relationships/image" Target="../media/image105.png"/><Relationship Id="rId1" Type="http://schemas.openxmlformats.org/officeDocument/2006/relationships/tags" Target="../tags/tag134.xml"/><Relationship Id="rId6" Type="http://schemas.openxmlformats.org/officeDocument/2006/relationships/tags" Target="../tags/tag139.xml"/><Relationship Id="rId11" Type="http://schemas.openxmlformats.org/officeDocument/2006/relationships/tags" Target="../tags/tag144.xml"/><Relationship Id="rId5" Type="http://schemas.openxmlformats.org/officeDocument/2006/relationships/tags" Target="../tags/tag138.xml"/><Relationship Id="rId15" Type="http://schemas.openxmlformats.org/officeDocument/2006/relationships/image" Target="../media/image101.png"/><Relationship Id="rId23" Type="http://schemas.openxmlformats.org/officeDocument/2006/relationships/image" Target="../media/image108.png"/><Relationship Id="rId10" Type="http://schemas.openxmlformats.org/officeDocument/2006/relationships/tags" Target="../tags/tag143.xml"/><Relationship Id="rId19" Type="http://schemas.openxmlformats.org/officeDocument/2006/relationships/image" Target="../media/image97.png"/><Relationship Id="rId4" Type="http://schemas.openxmlformats.org/officeDocument/2006/relationships/tags" Target="../tags/tag137.xml"/><Relationship Id="rId9" Type="http://schemas.openxmlformats.org/officeDocument/2006/relationships/tags" Target="../tags/tag142.xml"/><Relationship Id="rId14" Type="http://schemas.openxmlformats.org/officeDocument/2006/relationships/image" Target="../media/image100.png"/><Relationship Id="rId22" Type="http://schemas.openxmlformats.org/officeDocument/2006/relationships/image" Target="../media/image10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147.xml"/><Relationship Id="rId7" Type="http://schemas.openxmlformats.org/officeDocument/2006/relationships/image" Target="../media/image110.png"/><Relationship Id="rId2" Type="http://schemas.openxmlformats.org/officeDocument/2006/relationships/tags" Target="../tags/tag146.xml"/><Relationship Id="rId1" Type="http://schemas.openxmlformats.org/officeDocument/2006/relationships/tags" Target="../tags/tag145.xml"/><Relationship Id="rId6" Type="http://schemas.openxmlformats.org/officeDocument/2006/relationships/image" Target="../media/image109.png"/><Relationship Id="rId5" Type="http://schemas.openxmlformats.org/officeDocument/2006/relationships/image" Target="../media/image98.png"/><Relationship Id="rId4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9.xml"/><Relationship Id="rId1" Type="http://schemas.openxmlformats.org/officeDocument/2006/relationships/tags" Target="../tags/tag148.xml"/><Relationship Id="rId6" Type="http://schemas.openxmlformats.org/officeDocument/2006/relationships/image" Target="../media/image111.png"/><Relationship Id="rId5" Type="http://schemas.openxmlformats.org/officeDocument/2006/relationships/image" Target="../media/image109.png"/><Relationship Id="rId4" Type="http://schemas.openxmlformats.org/officeDocument/2006/relationships/image" Target="../media/image9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5.xml"/><Relationship Id="rId7" Type="http://schemas.openxmlformats.org/officeDocument/2006/relationships/notesSlide" Target="../notesSlides/notesSlide2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11.png"/><Relationship Id="rId5" Type="http://schemas.openxmlformats.org/officeDocument/2006/relationships/tags" Target="../tags/tag7.xml"/><Relationship Id="rId10" Type="http://schemas.openxmlformats.org/officeDocument/2006/relationships/image" Target="../media/image10.png"/><Relationship Id="rId4" Type="http://schemas.openxmlformats.org/officeDocument/2006/relationships/tags" Target="../tags/tag6.xml"/><Relationship Id="rId9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7" Type="http://schemas.openxmlformats.org/officeDocument/2006/relationships/image" Target="../media/image14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3" Type="http://schemas.openxmlformats.org/officeDocument/2006/relationships/tags" Target="../tags/tag15.xm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19.png"/><Relationship Id="rId17" Type="http://schemas.openxmlformats.org/officeDocument/2006/relationships/image" Target="../media/image22.png"/><Relationship Id="rId2" Type="http://schemas.openxmlformats.org/officeDocument/2006/relationships/tags" Target="../tags/tag14.xml"/><Relationship Id="rId16" Type="http://schemas.openxmlformats.org/officeDocument/2006/relationships/image" Target="../media/image21.png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11" Type="http://schemas.openxmlformats.org/officeDocument/2006/relationships/image" Target="../media/image18.png"/><Relationship Id="rId5" Type="http://schemas.openxmlformats.org/officeDocument/2006/relationships/tags" Target="../tags/tag17.xml"/><Relationship Id="rId15" Type="http://schemas.openxmlformats.org/officeDocument/2006/relationships/image" Target="../media/image140.png"/><Relationship Id="rId10" Type="http://schemas.openxmlformats.org/officeDocument/2006/relationships/image" Target="../media/image17.png"/><Relationship Id="rId4" Type="http://schemas.openxmlformats.org/officeDocument/2006/relationships/tags" Target="../tags/tag16.xml"/><Relationship Id="rId9" Type="http://schemas.openxmlformats.org/officeDocument/2006/relationships/image" Target="../media/image16.png"/><Relationship Id="rId14" Type="http://schemas.openxmlformats.org/officeDocument/2006/relationships/hyperlink" Target="https://qucs.github.io/tech/node24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12E407C-E1EF-487F-9BC2-AA7477D37F78}"/>
              </a:ext>
            </a:extLst>
          </p:cNvPr>
          <p:cNvSpPr txBox="1"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400" dirty="0"/>
              <a:t>Group Meeting </a:t>
            </a:r>
            <a:br>
              <a:rPr lang="en-US" dirty="0"/>
            </a:br>
            <a:r>
              <a:rPr lang="en-US" sz="3600" dirty="0"/>
              <a:t>(MN2L)</a:t>
            </a:r>
            <a:endParaRPr lang="en-US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0C06BCC-36C3-4404-B482-9940E19BAF49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21/12/2020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A11973F-3886-428A-9596-4D6EE63DDDB8}"/>
              </a:ext>
            </a:extLst>
          </p:cNvPr>
          <p:cNvSpPr txBox="1"/>
          <p:nvPr/>
        </p:nvSpPr>
        <p:spPr>
          <a:xfrm>
            <a:off x="7270238" y="6486764"/>
            <a:ext cx="962744" cy="36512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defTabSz="4572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F1573C97-7716-44E3-A549-3B35EC831785}" type="datetime1">
              <a:rPr lang="en-US" sz="1200">
                <a:solidFill>
                  <a:srgbClr val="898989"/>
                </a:solidFill>
                <a:latin typeface="Calibri"/>
              </a:rPr>
              <a:pPr defTabSz="4572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12/19/2020</a:t>
            </a:fld>
            <a:endParaRPr lang="en-US" sz="1200" dirty="0">
              <a:solidFill>
                <a:srgbClr val="898989"/>
              </a:solidFill>
              <a:latin typeface="Calibri"/>
            </a:endParaRP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2339E439-1F1D-4DB9-9C9D-393F500A2CFA}"/>
              </a:ext>
            </a:extLst>
          </p:cNvPr>
          <p:cNvSpPr txBox="1"/>
          <p:nvPr/>
        </p:nvSpPr>
        <p:spPr>
          <a:xfrm>
            <a:off x="8369804" y="6486764"/>
            <a:ext cx="759518" cy="36512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algn="r" defTabSz="4572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A471632B-6ACE-4835-8020-32B2C8E85B50}" type="slidenum">
              <a:rPr lang="en-US" sz="1200">
                <a:solidFill>
                  <a:srgbClr val="898989"/>
                </a:solidFill>
                <a:latin typeface="Calibri"/>
              </a:rPr>
              <a:pPr algn="r" defTabSz="4572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</a:t>
            </a:fld>
            <a:endParaRPr lang="en-US" sz="1200" dirty="0">
              <a:solidFill>
                <a:srgbClr val="898989"/>
              </a:solidFill>
              <a:latin typeface="Calibri"/>
            </a:endParaRPr>
          </a:p>
        </p:txBody>
      </p:sp>
      <p:sp>
        <p:nvSpPr>
          <p:cNvPr id="6" name="Marcador de fecha 5">
            <a:extLst>
              <a:ext uri="{FF2B5EF4-FFF2-40B4-BE49-F238E27FC236}">
                <a16:creationId xmlns:a16="http://schemas.microsoft.com/office/drawing/2014/main" id="{A44FCB67-D0D1-46C0-B6D9-1374426E9273}"/>
              </a:ext>
            </a:extLst>
          </p:cNvPr>
          <p:cNvSpPr>
            <a:spLocks noGrp="1"/>
          </p:cNvSpPr>
          <p:nvPr>
            <p:ph type="dt" sz="half" idx="7"/>
          </p:nvPr>
        </p:nvSpPr>
        <p:spPr/>
        <p:txBody>
          <a:bodyPr/>
          <a:lstStyle/>
          <a:p>
            <a:pPr lvl="0"/>
            <a:fld id="{2FA06765-E76C-49BA-8CA1-31F4ADF86B5E}" type="datetime1">
              <a:rPr lang="en-US" smtClean="0"/>
              <a:t>12/19/2020</a:t>
            </a:fld>
            <a:endParaRPr lang="en-U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F70F671-4542-4557-86BF-61E5A28F7280}"/>
              </a:ext>
            </a:extLst>
          </p:cNvPr>
          <p:cNvSpPr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3E08E074-3D76-43ED-8DED-B1D13ADA04BE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1178F03-CD11-4C26-A469-61F87E1C9B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Solution method (general material)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5E5756D-F0A0-436E-A23E-8498A7875AFA}"/>
              </a:ext>
            </a:extLst>
          </p:cNvPr>
          <p:cNvSpPr>
            <a:spLocks noGrp="1"/>
          </p:cNvSpPr>
          <p:nvPr>
            <p:ph type="dt" sz="half" idx="7"/>
          </p:nvPr>
        </p:nvSpPr>
        <p:spPr/>
        <p:txBody>
          <a:bodyPr/>
          <a:lstStyle/>
          <a:p>
            <a:pPr lvl="0"/>
            <a:fld id="{6C1B83C1-F838-4421-8DDF-ED564519A29F}" type="datetime1">
              <a:rPr lang="en-US" smtClean="0"/>
              <a:t>12/19/2020</a:t>
            </a:fld>
            <a:endParaRPr lang="en-U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62DA7AF-238B-437E-9FB1-6DD621C6A1A1}"/>
              </a:ext>
            </a:extLst>
          </p:cNvPr>
          <p:cNvSpPr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D0FAF583-E1A6-47D7-A6FE-9CC9BAC2B8C1}" type="slidenum">
              <a:rPr lang="en-US" smtClean="0"/>
              <a:t>10</a:t>
            </a:fld>
            <a:endParaRPr lang="en-US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5FAB970-BEAE-439E-BF64-3A3FBECC3A8E}"/>
              </a:ext>
            </a:extLst>
          </p:cNvPr>
          <p:cNvSpPr txBox="1"/>
          <p:nvPr/>
        </p:nvSpPr>
        <p:spPr>
          <a:xfrm>
            <a:off x="7847046" y="190599"/>
            <a:ext cx="133077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600" dirty="0" err="1"/>
              <a:t>Franci</a:t>
            </a:r>
            <a:r>
              <a:rPr lang="en-US" sz="1600" dirty="0"/>
              <a:t> (2015)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42080515-A98E-49C9-B5DD-95C8C4B3A81C}"/>
              </a:ext>
            </a:extLst>
          </p:cNvPr>
          <p:cNvSpPr txBox="1"/>
          <p:nvPr/>
        </p:nvSpPr>
        <p:spPr>
          <a:xfrm>
            <a:off x="85085" y="719750"/>
            <a:ext cx="19666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</a:rPr>
              <a:t>Integration :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40B8AB1D-8454-45A2-824E-5C94DB3EECA6}"/>
              </a:ext>
            </a:extLst>
          </p:cNvPr>
          <p:cNvSpPr txBox="1"/>
          <p:nvPr/>
        </p:nvSpPr>
        <p:spPr>
          <a:xfrm>
            <a:off x="389030" y="1275145"/>
            <a:ext cx="7114592" cy="21268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00100" lvl="1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1800" dirty="0"/>
              <a:t>Kinematic variables are integrated using Newmark method:</a:t>
            </a:r>
          </a:p>
          <a:p>
            <a:pPr marL="800100" lvl="1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dirty="0"/>
          </a:p>
          <a:p>
            <a:pPr marL="800100" lvl="1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sz="1800" dirty="0"/>
          </a:p>
          <a:p>
            <a:pPr marL="800100" lvl="1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dirty="0"/>
          </a:p>
          <a:p>
            <a:pPr marL="800100" lvl="1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sz="1800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692A8165-CF90-4D5E-9BD8-D5B7C69BCED7}"/>
              </a:ext>
            </a:extLst>
          </p:cNvPr>
          <p:cNvSpPr txBox="1"/>
          <p:nvPr/>
        </p:nvSpPr>
        <p:spPr>
          <a:xfrm>
            <a:off x="1687805" y="719750"/>
            <a:ext cx="5943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From Time step      to               , with time interval </a:t>
            </a:r>
          </a:p>
        </p:txBody>
      </p:sp>
      <p:pic>
        <p:nvPicPr>
          <p:cNvPr id="13" name="Imagen 12" descr="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n&#10;\]&#10;\end{document}" title="IguanaTex Bitmap Display">
            <a:extLst>
              <a:ext uri="{FF2B5EF4-FFF2-40B4-BE49-F238E27FC236}">
                <a16:creationId xmlns:a16="http://schemas.microsoft.com/office/drawing/2014/main" id="{4EED8B28-8FE1-42D8-BACB-DB3056CF927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3726" y="883380"/>
            <a:ext cx="138667" cy="114286"/>
          </a:xfrm>
          <a:prstGeom prst="rect">
            <a:avLst/>
          </a:prstGeom>
        </p:spPr>
      </p:pic>
      <p:pic>
        <p:nvPicPr>
          <p:cNvPr id="15" name="Imagen 14" descr="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n+1&#10;\]&#10;\end{document}" title="IguanaTex Bitmap Display">
            <a:extLst>
              <a:ext uri="{FF2B5EF4-FFF2-40B4-BE49-F238E27FC236}">
                <a16:creationId xmlns:a16="http://schemas.microsoft.com/office/drawing/2014/main" id="{E76C3FC7-25E9-4AB7-A90E-8A8A0929E41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0649" y="829993"/>
            <a:ext cx="560763" cy="188953"/>
          </a:xfrm>
          <a:prstGeom prst="rect">
            <a:avLst/>
          </a:prstGeom>
        </p:spPr>
      </p:pic>
      <p:pic>
        <p:nvPicPr>
          <p:cNvPr id="18" name="Imagen 17" descr="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\Delta t&#10;\]&#10;\end{document}" title="IguanaTex Bitmap Display">
            <a:extLst>
              <a:ext uri="{FF2B5EF4-FFF2-40B4-BE49-F238E27FC236}">
                <a16:creationId xmlns:a16="http://schemas.microsoft.com/office/drawing/2014/main" id="{F736511F-6B38-42AE-AB45-C562F23240AB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7633" y="827614"/>
            <a:ext cx="283429" cy="184381"/>
          </a:xfrm>
          <a:prstGeom prst="rect">
            <a:avLst/>
          </a:prstGeom>
        </p:spPr>
      </p:pic>
      <p:pic>
        <p:nvPicPr>
          <p:cNvPr id="57" name="Imagen 56" descr="\documentclass{article}&#10;\usepackage{amsmath}&#10;\usepackage{amssymb}&#10;\usepackage{bm}&#10;\usepackage{xcolor}&#10;\definecolor{r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bar{\dot{v}}_{n+1} = \frac{1}{\gamma \: \Delta t } \: (\bar{v}_{{\color{rred}n+1}} - \bar{v}_n ) -  \frac{(1-\gamma)}{\gamma} \: \bar{\dot{v}}_n &#10;\]&#10;\end{document}" title="IguanaTex Bitmap Display">
            <a:extLst>
              <a:ext uri="{FF2B5EF4-FFF2-40B4-BE49-F238E27FC236}">
                <a16:creationId xmlns:a16="http://schemas.microsoft.com/office/drawing/2014/main" id="{1D3D0C6C-0EB8-4AC3-8A0A-92FA4EC62F42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4105" y="1841585"/>
            <a:ext cx="5032226" cy="707656"/>
          </a:xfrm>
          <a:prstGeom prst="rect">
            <a:avLst/>
          </a:prstGeom>
        </p:spPr>
      </p:pic>
      <p:pic>
        <p:nvPicPr>
          <p:cNvPr id="61" name="Imagen 60" descr="\documentclass{article}&#10;\usepackage{amsmath}&#10;\usepackage{amssymb}&#10;\usepackage{bm}&#10;\usepackage{xcolor}&#10;\definecolor{r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bar{x}_{n+1} = \bar{x}_n + \Delta t \: \frac{\gamma - \beta}{\gamma} \: \bar{v}_n &#10;+ &#10;\Delta t \: \frac{\beta}{\gamma} {\bar{v}_{{\color{rred}n+1}}} &#10;+ &#10;\Delta t^2 \: \frac{\gamma - 2\beta}{2\gamma} \: \bar{\dot{v}}_{n}&#10;\]&#10;\end{document}" title="IguanaTex Bitmap Display">
            <a:extLst>
              <a:ext uri="{FF2B5EF4-FFF2-40B4-BE49-F238E27FC236}">
                <a16:creationId xmlns:a16="http://schemas.microsoft.com/office/drawing/2014/main" id="{552ED80F-D8E6-4EC4-8BB9-94D1255E44E6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4105" y="2737346"/>
            <a:ext cx="7299655" cy="694857"/>
          </a:xfrm>
          <a:prstGeom prst="rect">
            <a:avLst/>
          </a:prstGeom>
        </p:spPr>
      </p:pic>
      <p:sp>
        <p:nvSpPr>
          <p:cNvPr id="26" name="CuadroTexto 25">
            <a:extLst>
              <a:ext uri="{FF2B5EF4-FFF2-40B4-BE49-F238E27FC236}">
                <a16:creationId xmlns:a16="http://schemas.microsoft.com/office/drawing/2014/main" id="{814598A7-6880-489A-B1AD-733DE3C21B4C}"/>
              </a:ext>
            </a:extLst>
          </p:cNvPr>
          <p:cNvSpPr txBox="1"/>
          <p:nvPr/>
        </p:nvSpPr>
        <p:spPr>
          <a:xfrm>
            <a:off x="462008" y="3625245"/>
            <a:ext cx="6669054" cy="4648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00100" lvl="1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1800" dirty="0"/>
              <a:t>Pressure is integrated using a first order scheme:</a:t>
            </a:r>
          </a:p>
        </p:txBody>
      </p:sp>
      <p:pic>
        <p:nvPicPr>
          <p:cNvPr id="63" name="Imagen 62" descr="\documentclass{article}&#10;\usepackage{amsmath}&#10;\usepackage{amssymb}&#10;\usepackage{bm}&#10;\usepackage{xcolor}&#10;\definecolor{r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bar{\dot{p}}_{n+1} = \frac{{\bar{p}_{{\color{rred}n+1}}} - \bar{p}_n} { \Delta t } &#10;\]&#10;\end{document}" title="IguanaTex Bitmap Display">
            <a:extLst>
              <a:ext uri="{FF2B5EF4-FFF2-40B4-BE49-F238E27FC236}">
                <a16:creationId xmlns:a16="http://schemas.microsoft.com/office/drawing/2014/main" id="{CEA5FF2D-3889-492F-994D-0C48752C80AE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311" y="4263554"/>
            <a:ext cx="2391772" cy="596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5866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B3E8A8-D5F2-456B-AB39-63C81B305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method (general material)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596BD06-A76E-432B-B5E9-46F8E8611D60}"/>
              </a:ext>
            </a:extLst>
          </p:cNvPr>
          <p:cNvSpPr>
            <a:spLocks noGrp="1"/>
          </p:cNvSpPr>
          <p:nvPr>
            <p:ph type="dt" sz="half" idx="7"/>
          </p:nvPr>
        </p:nvSpPr>
        <p:spPr/>
        <p:txBody>
          <a:bodyPr/>
          <a:lstStyle/>
          <a:p>
            <a:pPr lvl="0"/>
            <a:fld id="{D4917BC9-0FC9-468E-9682-A4303D8523B5}" type="datetime1">
              <a:rPr lang="en-US" smtClean="0"/>
              <a:t>12/19/2020</a:t>
            </a:fld>
            <a:endParaRPr lang="en-U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21E858E-1FF1-4E19-817A-F1FE8E14B563}"/>
              </a:ext>
            </a:extLst>
          </p:cNvPr>
          <p:cNvSpPr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D0FAF583-E1A6-47D7-A6FE-9CC9BAC2B8C1}" type="slidenum">
              <a:rPr lang="en-US" smtClean="0"/>
              <a:t>11</a:t>
            </a:fld>
            <a:endParaRPr lang="en-US"/>
          </a:p>
        </p:txBody>
      </p:sp>
      <p:pic>
        <p:nvPicPr>
          <p:cNvPr id="94" name="Imagen 93" descr="\documentclass{article}&#10;\usepackage{amsmath}&#10;\usepackage{amssymb}&#10;\usepackage{xcolor}&#10;\definecolor{rred}{rgb}{0.8, 0.25, 0.33}&#10;\usepackage{bm}&#10;\pagestyle{empty}&#10;\newcommand{\IntVol}[1]{\int_\Omega {#1} \,d\Omega }&#10;\newcommand{\IntSur}[1]{\int_{\Gamma_t} {#1} \,d\Gamma }&#10;\newcommand{\ParDeriv}[2]{\displaystyle\frac{\partial{#1}}{\partial {#2}}}&#10;\begin{document}&#10;From time step $n$ to $\color{rred}n+1$, with time interval $\Delta t$&#10;\end{document}" title="IguanaTex Bitmap Display">
            <a:extLst>
              <a:ext uri="{FF2B5EF4-FFF2-40B4-BE49-F238E27FC236}">
                <a16:creationId xmlns:a16="http://schemas.microsoft.com/office/drawing/2014/main" id="{D7FDA1F5-C0EF-4973-B6B7-BD205898D7A7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22" y="888481"/>
            <a:ext cx="5417143" cy="230095"/>
          </a:xfrm>
          <a:prstGeom prst="rect">
            <a:avLst/>
          </a:prstGeom>
        </p:spPr>
      </p:pic>
      <p:pic>
        <p:nvPicPr>
          <p:cNvPr id="96" name="Imagen 95" descr="\documentclass{article}&#10;\usepackage{amsmath}&#10;\usepackage{amssymb}&#10;\usepackage{xcolor}&#10;\definecolor{rred}{rgb}{0.8, 0.25, 0.33}&#10;\usepackage{bm}&#10;\pagestyle{empty}&#10;\newcommand{\IntVol}[1]{\int_\Omega {#1} \,d\Omega }&#10;\newcommand{\IntSur}[1]{\int_{\Gamma_t} {#1} \,d\Gamma }&#10;\newcommand{\ParDeriv}[2]{\displaystyle\frac{\partial{#1}}{\partial {#2}}}&#10;\begin{document}&#10;1) Set time step $\color{rred}n+1$ and $\Delta t$&#10;\end{document}" title="IguanaTex Bitmap Display">
            <a:extLst>
              <a:ext uri="{FF2B5EF4-FFF2-40B4-BE49-F238E27FC236}">
                <a16:creationId xmlns:a16="http://schemas.microsoft.com/office/drawing/2014/main" id="{E56B6249-4E92-429A-8938-1988CCFD634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21" y="1468571"/>
            <a:ext cx="3292955" cy="254476"/>
          </a:xfrm>
          <a:prstGeom prst="rect">
            <a:avLst/>
          </a:prstGeom>
        </p:spPr>
      </p:pic>
      <p:pic>
        <p:nvPicPr>
          <p:cNvPr id="98" name="Imagen 97" descr="\documentclass{article}&#10;\usepackage{amsmath}&#10;\usepackage{amssymb}&#10;\usepackage{xcolor}&#10;\definecolor{rred}{rgb}{0.8, 0.25, 0.33}&#10;\usepackage{bm}&#10;\pagestyle{empty}&#10;\newcommand{\IntVol}[1]{\int_\Omega {#1} \,d\Omega }&#10;\newcommand{\IntSur}[1]{\int_{\Gamma_t} {#1} \,d\Gamma }&#10;\newcommand{\ParDeriv}[2]{\displaystyle\frac{\partial{#1}}{\partial {#2}}}&#10;\begin{document}&#10;2) Predict the new velocities and pressure at $\color{rred} n+1$&#10;\end{document}" title="IguanaTex Bitmap Display">
            <a:extLst>
              <a:ext uri="{FF2B5EF4-FFF2-40B4-BE49-F238E27FC236}">
                <a16:creationId xmlns:a16="http://schemas.microsoft.com/office/drawing/2014/main" id="{17E14D05-E125-40A8-9CEF-2258C2273790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20" y="1997128"/>
            <a:ext cx="5589335" cy="254476"/>
          </a:xfrm>
          <a:prstGeom prst="rect">
            <a:avLst/>
          </a:prstGeom>
        </p:spPr>
      </p:pic>
      <p:pic>
        <p:nvPicPr>
          <p:cNvPr id="66" name="Imagen 65" descr="\documentclass{article}&#10;\usepackage{amsmath}&#10;\usepackage{amssymb}&#10;\usepackage{xcolor}&#10;\usepackage{bm}&#10;\pagestyle{empty}&#10;\newcommand{\IntVol}[1]{\int_\Omega {#1} \,d\Omega }&#10;\newcommand{\IntSur}[1]{\int_{\Gamma_t} {#1} \,d\Gamma }&#10;\newcommand{\ParDeriv}[2]{\displaystyle\frac{\partial{#1}}{\partial {#2}}}&#10;\begin{document}&#10;3) Set iteration counter ($i$)&#10;\end{document}" title="IguanaTex Bitmap Display">
            <a:extLst>
              <a:ext uri="{FF2B5EF4-FFF2-40B4-BE49-F238E27FC236}">
                <a16:creationId xmlns:a16="http://schemas.microsoft.com/office/drawing/2014/main" id="{AA3F1870-A14C-4297-A44E-BD5A50062EDF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424" y="4824939"/>
            <a:ext cx="2928763" cy="254476"/>
          </a:xfrm>
          <a:prstGeom prst="rect">
            <a:avLst/>
          </a:prstGeom>
        </p:spPr>
      </p:pic>
      <p:pic>
        <p:nvPicPr>
          <p:cNvPr id="129" name="Imagen 128" descr="\documentclass{article}&#10;\usepackage{amsmath}&#10;\usepackage{amssymb}&#10;\usepackage{bm}&#10;\usepackage{xcolor}&#10;\pagestyle{empty}&#10;\definecolor{rred}{rgb}{0.8, 0.25, 0.33}&#10;\newcommand{\IntVol}[1]{\int_\Omega {#1} \,d\Omega }&#10;\newcommand{\IntSur}[1]{\int_{\Gamma_t} {#1} \,d\Gamma }&#10;\newcommand{\ParDeriv}[2]{\displaystyle\frac{\partial{#1}}{\partial {#2}}}&#10;\begin{document}&#10;\[ &#10;\bar{v}_{\color{rred}n+1} = \bar{v}_n + (1-\gamma) \: \Delta t \: \bar{\dot{v}}_{n} - \gamma \: \Delta t \: \bar{\dot{v}}_{\color{rred}n+1}&#10;\]&#10;\end{document}" title="IguanaTex Bitmap Display">
            <a:extLst>
              <a:ext uri="{FF2B5EF4-FFF2-40B4-BE49-F238E27FC236}">
                <a16:creationId xmlns:a16="http://schemas.microsoft.com/office/drawing/2014/main" id="{D28C0BAF-ECA1-470C-8A73-56F51A741E5A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1318" y="2540948"/>
            <a:ext cx="4646400" cy="300038"/>
          </a:xfrm>
          <a:prstGeom prst="rect">
            <a:avLst/>
          </a:prstGeom>
        </p:spPr>
      </p:pic>
      <p:cxnSp>
        <p:nvCxnSpPr>
          <p:cNvPr id="45" name="Conector recto 44">
            <a:extLst>
              <a:ext uri="{FF2B5EF4-FFF2-40B4-BE49-F238E27FC236}">
                <a16:creationId xmlns:a16="http://schemas.microsoft.com/office/drawing/2014/main" id="{02AB473A-D257-4CB4-8B40-EB8EC29BF5FD}"/>
              </a:ext>
            </a:extLst>
          </p:cNvPr>
          <p:cNvCxnSpPr>
            <a:cxnSpLocks/>
          </p:cNvCxnSpPr>
          <p:nvPr/>
        </p:nvCxnSpPr>
        <p:spPr>
          <a:xfrm flipV="1">
            <a:off x="5904483" y="2645727"/>
            <a:ext cx="1094090" cy="118741"/>
          </a:xfrm>
          <a:prstGeom prst="line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7" name="Imagen 126" descr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bar{x}_{\color{red}n+1} = \bar{x}_n + \Delta t \: \bar{v}_n + (\frac{1}{2}-\beta) \: \Delta t^2 \: \bar{\dot{v}}_n + \beta \: \Delta t^2 \: \bar{\dot{v}}_{\color{red}n+1}&#10;\]&#10;\end{document}" title="IguanaTex Bitmap Display">
            <a:extLst>
              <a:ext uri="{FF2B5EF4-FFF2-40B4-BE49-F238E27FC236}">
                <a16:creationId xmlns:a16="http://schemas.microsoft.com/office/drawing/2014/main" id="{C2AEEEB9-38E1-47DA-941C-B81EFFCFA321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1318" y="2975588"/>
            <a:ext cx="6056081" cy="564876"/>
          </a:xfrm>
          <a:prstGeom prst="rect">
            <a:avLst/>
          </a:prstGeom>
        </p:spPr>
      </p:pic>
      <p:cxnSp>
        <p:nvCxnSpPr>
          <p:cNvPr id="56" name="Conector recto 55">
            <a:extLst>
              <a:ext uri="{FF2B5EF4-FFF2-40B4-BE49-F238E27FC236}">
                <a16:creationId xmlns:a16="http://schemas.microsoft.com/office/drawing/2014/main" id="{9ED550C9-1834-4AD1-B155-F61896BCB26E}"/>
              </a:ext>
            </a:extLst>
          </p:cNvPr>
          <p:cNvCxnSpPr>
            <a:cxnSpLocks/>
          </p:cNvCxnSpPr>
          <p:nvPr/>
        </p:nvCxnSpPr>
        <p:spPr>
          <a:xfrm flipV="1">
            <a:off x="7129186" y="3225392"/>
            <a:ext cx="1409146" cy="121770"/>
          </a:xfrm>
          <a:prstGeom prst="line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5" name="Imagen 124" descr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bar{p}_{\color{red}n+1} = \, ?&#10;\]&#10;\end{document}" title="IguanaTex Bitmap Display">
            <a:extLst>
              <a:ext uri="{FF2B5EF4-FFF2-40B4-BE49-F238E27FC236}">
                <a16:creationId xmlns:a16="http://schemas.microsoft.com/office/drawing/2014/main" id="{CB0F8FE3-B036-4F60-A2AC-9EDAD8BF7FC3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1988" y="4172228"/>
            <a:ext cx="1039238" cy="261486"/>
          </a:xfrm>
          <a:prstGeom prst="rect">
            <a:avLst/>
          </a:prstGeom>
        </p:spPr>
      </p:pic>
      <p:pic>
        <p:nvPicPr>
          <p:cNvPr id="123" name="Imagen 122" descr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bar{\dot{v}}_{\color{red}n+1} = 0&#10;\]&#10;\end{document}" title="IguanaTex Bitmap Display">
            <a:extLst>
              <a:ext uri="{FF2B5EF4-FFF2-40B4-BE49-F238E27FC236}">
                <a16:creationId xmlns:a16="http://schemas.microsoft.com/office/drawing/2014/main" id="{2A4265C4-D2E9-4E86-830A-4E2684106457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1318" y="3664751"/>
            <a:ext cx="1061028" cy="295010"/>
          </a:xfrm>
          <a:prstGeom prst="rect">
            <a:avLst/>
          </a:prstGeom>
        </p:spPr>
      </p:pic>
      <p:pic>
        <p:nvPicPr>
          <p:cNvPr id="116" name="Imagen 115" descr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begin{equation} \nonumber&#10;\begin{split}&#10;\bar{v}^{(i)}_{\color{red}n+1} &amp; = \bar{v}_{\color{red}n+1} \\[0.7ex]&#10;\bar{p}^{(i)}_{\color{red}n+1} &amp; = \bar{p}_{\color{red}n+1}&#10;\end{split}&#10;\end{equation}&#10;\end{document}" title="IguanaTex Bitmap Display">
            <a:extLst>
              <a:ext uri="{FF2B5EF4-FFF2-40B4-BE49-F238E27FC236}">
                <a16:creationId xmlns:a16="http://schemas.microsoft.com/office/drawing/2014/main" id="{D7FB45F8-4CBB-4FB2-B818-DF3F615F0A5F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3999" y="5316045"/>
            <a:ext cx="1495161" cy="973870"/>
          </a:xfrm>
          <a:prstGeom prst="rect">
            <a:avLst/>
          </a:prstGeom>
        </p:spPr>
      </p:pic>
      <p:sp>
        <p:nvSpPr>
          <p:cNvPr id="117" name="CuadroTexto 116">
            <a:extLst>
              <a:ext uri="{FF2B5EF4-FFF2-40B4-BE49-F238E27FC236}">
                <a16:creationId xmlns:a16="http://schemas.microsoft.com/office/drawing/2014/main" id="{85CEA5CA-5C62-4B01-B461-F7FD00673F3A}"/>
              </a:ext>
            </a:extLst>
          </p:cNvPr>
          <p:cNvSpPr txBox="1"/>
          <p:nvPr/>
        </p:nvSpPr>
        <p:spPr>
          <a:xfrm>
            <a:off x="7847046" y="190599"/>
            <a:ext cx="133077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600" dirty="0" err="1"/>
              <a:t>Franci</a:t>
            </a:r>
            <a:r>
              <a:rPr lang="en-US" sz="1600" dirty="0"/>
              <a:t> (2015) </a:t>
            </a:r>
          </a:p>
        </p:txBody>
      </p:sp>
    </p:spTree>
    <p:extLst>
      <p:ext uri="{BB962C8B-B14F-4D97-AF65-F5344CB8AC3E}">
        <p14:creationId xmlns:p14="http://schemas.microsoft.com/office/powerpoint/2010/main" val="21477974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B3E8A8-D5F2-456B-AB39-63C81B305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method (general material)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596BD06-A76E-432B-B5E9-46F8E8611D60}"/>
              </a:ext>
            </a:extLst>
          </p:cNvPr>
          <p:cNvSpPr>
            <a:spLocks noGrp="1"/>
          </p:cNvSpPr>
          <p:nvPr>
            <p:ph type="dt" sz="half" idx="7"/>
          </p:nvPr>
        </p:nvSpPr>
        <p:spPr/>
        <p:txBody>
          <a:bodyPr/>
          <a:lstStyle/>
          <a:p>
            <a:pPr lvl="0"/>
            <a:fld id="{D4917BC9-0FC9-468E-9682-A4303D8523B5}" type="datetime1">
              <a:rPr lang="en-US" smtClean="0"/>
              <a:t>12/19/2020</a:t>
            </a:fld>
            <a:endParaRPr lang="en-U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21E858E-1FF1-4E19-817A-F1FE8E14B563}"/>
              </a:ext>
            </a:extLst>
          </p:cNvPr>
          <p:cNvSpPr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D0FAF583-E1A6-47D7-A6FE-9CC9BAC2B8C1}" type="slidenum">
              <a:rPr lang="en-US" smtClean="0"/>
              <a:t>12</a:t>
            </a:fld>
            <a:endParaRPr lang="en-US"/>
          </a:p>
        </p:txBody>
      </p:sp>
      <p:pic>
        <p:nvPicPr>
          <p:cNvPr id="66" name="Imagen 65" descr="\documentclass{article}&#10;\usepackage{amsmath}&#10;\usepackage{amssymb}&#10;\usepackage{xcolor}&#10;\usepackage{bm}&#10;\pagestyle{empty}&#10;\newcommand{\IntVol}[1]{\int_\Omega {#1} \,d\Omega }&#10;\newcommand{\IntSur}[1]{\int_{\Gamma_t} {#1} \,d\Gamma }&#10;\newcommand{\ParDeriv}[2]{\displaystyle\frac{\partial{#1}}{\partial {#2}}}&#10;\begin{document}&#10;3) Set iteration counter ($i$)&#10;\end{document}" title="IguanaTex Bitmap Display">
            <a:extLst>
              <a:ext uri="{FF2B5EF4-FFF2-40B4-BE49-F238E27FC236}">
                <a16:creationId xmlns:a16="http://schemas.microsoft.com/office/drawing/2014/main" id="{AA3F1870-A14C-4297-A44E-BD5A50062ED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803" y="766122"/>
            <a:ext cx="2928763" cy="254476"/>
          </a:xfrm>
          <a:prstGeom prst="rect">
            <a:avLst/>
          </a:prstGeom>
        </p:spPr>
      </p:pic>
      <p:pic>
        <p:nvPicPr>
          <p:cNvPr id="23" name="Imagen 22" descr="\documentclass{article}&#10;\usepackage{amsmath}&#10;\usepackage{amssymb}&#10;\usepackage{xcolor}&#10;\usepackage{bm}&#10;\pagestyle{empty}&#10;\newcommand{\IntVol}[1]{\int_\Omega {#1} \,d\Omega }&#10;\newcommand{\IntSur}[1]{\int_{\Gamma_t} {#1} \,d\Gamma }&#10;\newcommand{\ParDeriv}[2]{\displaystyle\frac{\partial{#1}}{\partial {#2}}}&#10;\begin{document}&#10;4) Compute kinematic variables using Newmark&#10;\end{document}" title="IguanaTex Bitmap Display">
            <a:extLst>
              <a:ext uri="{FF2B5EF4-FFF2-40B4-BE49-F238E27FC236}">
                <a16:creationId xmlns:a16="http://schemas.microsoft.com/office/drawing/2014/main" id="{BE5B750B-40BC-4670-A88F-F431D97AE3C2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803" y="1341544"/>
            <a:ext cx="5319619" cy="254476"/>
          </a:xfrm>
          <a:prstGeom prst="rect">
            <a:avLst/>
          </a:prstGeom>
        </p:spPr>
      </p:pic>
      <p:pic>
        <p:nvPicPr>
          <p:cNvPr id="85" name="Imagen 84" descr="\documentclass{article}&#10;\usepackage{amsmath}&#10;\usepackage{amssymb}&#10;\usepackage{bm}&#10;\usepackage{xcolor}&#10;\definecolor{r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bar{\dot{v}}^{(i)}_{n+1} = \frac{1}{\gamma \: \Delta t } \: (\bar{v}^{(i)}_{{n+1}} - \bar{v}_n ) -  \frac{(1-\gamma)}{\gamma} \: \bar{\dot{v}}_n &#10;\]&#10;\end{document}" title="IguanaTex Bitmap Display">
            <a:extLst>
              <a:ext uri="{FF2B5EF4-FFF2-40B4-BE49-F238E27FC236}">
                <a16:creationId xmlns:a16="http://schemas.microsoft.com/office/drawing/2014/main" id="{89030D7B-FC19-4507-8F85-84489423883F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5342" y="1716353"/>
            <a:ext cx="4612876" cy="648686"/>
          </a:xfrm>
          <a:prstGeom prst="rect">
            <a:avLst/>
          </a:prstGeom>
        </p:spPr>
      </p:pic>
      <p:pic>
        <p:nvPicPr>
          <p:cNvPr id="88" name="Imagen 87" descr="\documentclass{article}&#10;\usepackage{amsmath}&#10;\usepackage{amssymb}&#10;\usepackage{bm}&#10;\usepackage{xcolor}&#10;\definecolor{r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bar{x}^{(i)}_{n+1} = \bar{x}_n + \Delta t \: \frac{\gamma - \beta}{\gamma} \: \bar{v}_n &#10;+ &#10;\Delta t \: \frac{\beta}{\gamma} {\bar{{v}}^{(i)}_{{n+1}}} &#10;+ &#10;\Delta t^2 \: \frac{\gamma - 2\beta}{2\gamma} \: \bar{\dot{v}}_{n}&#10;\]&#10;\end{document}" title="IguanaTex Bitmap Display">
            <a:extLst>
              <a:ext uri="{FF2B5EF4-FFF2-40B4-BE49-F238E27FC236}">
                <a16:creationId xmlns:a16="http://schemas.microsoft.com/office/drawing/2014/main" id="{C819CDC8-A529-4D1A-B762-919B83024517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2017" y="2510578"/>
            <a:ext cx="6691352" cy="636952"/>
          </a:xfrm>
          <a:prstGeom prst="rect">
            <a:avLst/>
          </a:prstGeom>
        </p:spPr>
      </p:pic>
      <p:pic>
        <p:nvPicPr>
          <p:cNvPr id="25" name="Imagen 24" descr="\documentclass{article}&#10;\usepackage{amsmath}&#10;\usepackage{amssymb}&#10;\usepackage{xcolor}&#10;\usepackage{bm}&#10;\pagestyle{empty}&#10;\newcommand{\IntVol}[1]{\int_\Omega {#1} \,d\Omega }&#10;\newcommand{\IntSur}[1]{\int_{\Gamma_t} {#1} \,d\Gamma }&#10;\newcommand{\ParDeriv}[2]{\displaystyle\frac{\partial{#1}}{\partial {#2}}}&#10;\begin{document}&#10;5) Compute the residual &#10;\end{document}" title="IguanaTex Bitmap Display">
            <a:extLst>
              <a:ext uri="{FF2B5EF4-FFF2-40B4-BE49-F238E27FC236}">
                <a16:creationId xmlns:a16="http://schemas.microsoft.com/office/drawing/2014/main" id="{D8D11057-08B5-4A34-9B54-8747E54879E9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802" y="3368875"/>
            <a:ext cx="2681904" cy="254476"/>
          </a:xfrm>
          <a:prstGeom prst="rect">
            <a:avLst/>
          </a:prstGeom>
        </p:spPr>
      </p:pic>
      <p:pic>
        <p:nvPicPr>
          <p:cNvPr id="40" name="Imagen 39" descr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F^{\mathrm{OOB}(i)}_{n+1} &#10;= &#10;F^{\mathrm{dyn}(i)}_{n+1} + F^{\mathrm{int}(i)}_{n+1} - F^{\mathrm{ext}(i)}_{n+1}&#10;\]&#10;\end{document}" title="IguanaTex Bitmap Display">
            <a:extLst>
              <a:ext uri="{FF2B5EF4-FFF2-40B4-BE49-F238E27FC236}">
                <a16:creationId xmlns:a16="http://schemas.microsoft.com/office/drawing/2014/main" id="{8C9A5346-8D69-4571-9C20-62626DA7C84B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456" y="3913981"/>
            <a:ext cx="4371505" cy="387200"/>
          </a:xfrm>
          <a:prstGeom prst="rect">
            <a:avLst/>
          </a:prstGeom>
        </p:spPr>
      </p:pic>
      <p:pic>
        <p:nvPicPr>
          <p:cNvPr id="69" name="Imagen 68" descr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F^{\mathrm{dyn}(i)}_{n+1} =&#10;F^{\mathrm{dyn}(i)}_{n+1}&#10;\left(&#10;\bar{x}^{(i)}_{n+1},\, &#10;\bar{\dot{v}}^{(i)}_{n+1}&#10;\right)&#10;\]&#10;\end{document}" title="IguanaTex Bitmap Display">
            <a:extLst>
              <a:ext uri="{FF2B5EF4-FFF2-40B4-BE49-F238E27FC236}">
                <a16:creationId xmlns:a16="http://schemas.microsoft.com/office/drawing/2014/main" id="{F7523DB8-0A47-4C64-840F-B8AD40B80F3F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614" y="4725746"/>
            <a:ext cx="3712761" cy="501181"/>
          </a:xfrm>
          <a:prstGeom prst="rect">
            <a:avLst/>
          </a:prstGeom>
        </p:spPr>
      </p:pic>
      <p:pic>
        <p:nvPicPr>
          <p:cNvPr id="77" name="Imagen 76" descr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F^{\mathrm{int}(i)}_{n+1} =&#10;F^{\mathrm{int}(i)}_{n+1}&#10;\left(&#10;\bar{x}^{(i)}_{n+1},\, \sigma^{(i)}_{n+1} &#10;\left(&#10;\bar{v}^{(i)}_{n+1},\, \bar{p}^{(i)}_{n+1}&#10;\right)&#10;\right)&#10;\]&#10;\end{document}" title="IguanaTex Bitmap Display">
            <a:extLst>
              <a:ext uri="{FF2B5EF4-FFF2-40B4-BE49-F238E27FC236}">
                <a16:creationId xmlns:a16="http://schemas.microsoft.com/office/drawing/2014/main" id="{63E91D2F-4A74-4403-A045-591956C252CA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0579" y="5348181"/>
            <a:ext cx="5234740" cy="501181"/>
          </a:xfrm>
          <a:prstGeom prst="rect">
            <a:avLst/>
          </a:prstGeom>
        </p:spPr>
      </p:pic>
      <p:pic>
        <p:nvPicPr>
          <p:cNvPr id="57" name="Imagen 56" descr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where&#10;\end{document}" title="IguanaTex Bitmap Display">
            <a:extLst>
              <a:ext uri="{FF2B5EF4-FFF2-40B4-BE49-F238E27FC236}">
                <a16:creationId xmlns:a16="http://schemas.microsoft.com/office/drawing/2014/main" id="{C330CC18-25AB-4508-AF06-B570AA497760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629" y="4850668"/>
            <a:ext cx="700648" cy="196114"/>
          </a:xfrm>
          <a:prstGeom prst="rect">
            <a:avLst/>
          </a:prstGeom>
        </p:spPr>
      </p:pic>
      <p:pic>
        <p:nvPicPr>
          <p:cNvPr id="81" name="Imagen 80" descr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F^{\mathrm{ext}(i)}_{n+1} =&#10;F^{\mathrm{ext}(i)}_{n+1}&#10;\left(&#10;\bar{x}^{(i)}_{n+1} &#10;\right)&#10;\]&#10;\end{document}" title="IguanaTex Bitmap Display">
            <a:extLst>
              <a:ext uri="{FF2B5EF4-FFF2-40B4-BE49-F238E27FC236}">
                <a16:creationId xmlns:a16="http://schemas.microsoft.com/office/drawing/2014/main" id="{C9E57EBE-BB51-44C0-8D02-60B8DEEBF72C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1036" y="6004437"/>
            <a:ext cx="2854551" cy="501181"/>
          </a:xfrm>
          <a:prstGeom prst="rect">
            <a:avLst/>
          </a:prstGeom>
        </p:spPr>
      </p:pic>
      <p:sp>
        <p:nvSpPr>
          <p:cNvPr id="91" name="CuadroTexto 90">
            <a:extLst>
              <a:ext uri="{FF2B5EF4-FFF2-40B4-BE49-F238E27FC236}">
                <a16:creationId xmlns:a16="http://schemas.microsoft.com/office/drawing/2014/main" id="{1DC70568-9A44-4176-98D5-2A592CC2BCD6}"/>
              </a:ext>
            </a:extLst>
          </p:cNvPr>
          <p:cNvSpPr txBox="1"/>
          <p:nvPr/>
        </p:nvSpPr>
        <p:spPr>
          <a:xfrm>
            <a:off x="7847046" y="190599"/>
            <a:ext cx="133077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600" dirty="0" err="1"/>
              <a:t>Franci</a:t>
            </a:r>
            <a:r>
              <a:rPr lang="en-US" sz="1600" dirty="0"/>
              <a:t> (2015) </a:t>
            </a:r>
          </a:p>
        </p:txBody>
      </p:sp>
    </p:spTree>
    <p:extLst>
      <p:ext uri="{BB962C8B-B14F-4D97-AF65-F5344CB8AC3E}">
        <p14:creationId xmlns:p14="http://schemas.microsoft.com/office/powerpoint/2010/main" val="20121543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B3E8A8-D5F2-456B-AB39-63C81B305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method (general material)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596BD06-A76E-432B-B5E9-46F8E8611D60}"/>
              </a:ext>
            </a:extLst>
          </p:cNvPr>
          <p:cNvSpPr>
            <a:spLocks noGrp="1"/>
          </p:cNvSpPr>
          <p:nvPr>
            <p:ph type="dt" sz="half" idx="7"/>
          </p:nvPr>
        </p:nvSpPr>
        <p:spPr/>
        <p:txBody>
          <a:bodyPr/>
          <a:lstStyle/>
          <a:p>
            <a:pPr lvl="0"/>
            <a:fld id="{D4917BC9-0FC9-468E-9682-A4303D8523B5}" type="datetime1">
              <a:rPr lang="en-US" smtClean="0"/>
              <a:t>12/19/2020</a:t>
            </a:fld>
            <a:endParaRPr lang="en-U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21E858E-1FF1-4E19-817A-F1FE8E14B563}"/>
              </a:ext>
            </a:extLst>
          </p:cNvPr>
          <p:cNvSpPr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D0FAF583-E1A6-47D7-A6FE-9CC9BAC2B8C1}" type="slidenum">
              <a:rPr lang="en-US" smtClean="0"/>
              <a:t>13</a:t>
            </a:fld>
            <a:endParaRPr lang="en-US"/>
          </a:p>
        </p:txBody>
      </p:sp>
      <p:pic>
        <p:nvPicPr>
          <p:cNvPr id="8" name="Imagen 7" descr="\documentclass{article}&#10;\usepackage{amsmath}&#10;\usepackage{amssymb}&#10;\usepackage{xcolor}&#10;\usepackage{bm}&#10;\pagestyle{empty}&#10;\newcommand{\IntVol}[1]{\int_\Omega {#1} \,d\Omega }&#10;\newcommand{\IntSur}[1]{\int_{\Gamma_t} {#1} \,d\Gamma }&#10;\newcommand{\ParDeriv}[2]{\displaystyle\frac{\partial{#1}}{\partial {#2}}}&#10;\begin{document}&#10;6) Compute tangent matrix&#10;\end{document}" title="IguanaTex Bitmap Display">
            <a:extLst>
              <a:ext uri="{FF2B5EF4-FFF2-40B4-BE49-F238E27FC236}">
                <a16:creationId xmlns:a16="http://schemas.microsoft.com/office/drawing/2014/main" id="{16D13007-83F9-40DA-AB60-017165ABB2D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805" y="766121"/>
            <a:ext cx="3052191" cy="254476"/>
          </a:xfrm>
          <a:prstGeom prst="rect">
            <a:avLst/>
          </a:prstGeom>
        </p:spPr>
      </p:pic>
      <p:pic>
        <p:nvPicPr>
          <p:cNvPr id="45" name="Imagen 44" descr="\documentclass{article}&#10;\usepackage{amsmath}&#10;\usepackage{amssymb}&#10;\usepackage{xcolor}&#10;\usepackage{bm}&#10;\pagestyle{empty}&#10;\newcommand{\IntVol}[1]{\int_\Omega {#1} \,d\Omega }&#10;\newcommand{\IntSur}[1]{\int_{\Gamma_t} {#1} \,d\Gamma }&#10;\newcommand{\ParDeriv}[2]{\displaystyle\frac{\partial{#1}}{\partial {#2}}}&#10;\begin{document}&#10;7) Compute velocity increments&#10;\end{document}" title="IguanaTex Bitmap Display">
            <a:extLst>
              <a:ext uri="{FF2B5EF4-FFF2-40B4-BE49-F238E27FC236}">
                <a16:creationId xmlns:a16="http://schemas.microsoft.com/office/drawing/2014/main" id="{4F1C6CA6-FBFB-491B-9915-0B0B318BFB88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804" y="1310378"/>
            <a:ext cx="3507810" cy="254476"/>
          </a:xfrm>
          <a:prstGeom prst="rect">
            <a:avLst/>
          </a:prstGeom>
        </p:spPr>
      </p:pic>
      <p:pic>
        <p:nvPicPr>
          <p:cNvPr id="17" name="Imagen 16" descr="\documentclass{article}&#10;\usepackage{amsmath}&#10;\usepackage{amssymb}&#10;\usepackage{xcolor}&#10;\usepackage{bm}&#10;\pagestyle{empty}&#10;\newcommand{\IntVol}[1]{\int_\Omega {#1} \,d\Omega }&#10;\newcommand{\IntSur}[1]{\int_{\Gamma_t} {#1} \,d\Gamma }&#10;\newcommand{\ParDeriv}[2]{\displaystyle\frac{\partial{#1}}{\partial {#2}}}&#10;\begin{document}&#10;9) Compute the nodal pressures&#10;\end{document}" title="IguanaTex Bitmap Display">
            <a:extLst>
              <a:ext uri="{FF2B5EF4-FFF2-40B4-BE49-F238E27FC236}">
                <a16:creationId xmlns:a16="http://schemas.microsoft.com/office/drawing/2014/main" id="{5CBE907F-4556-41E3-87B1-F8EA16BCD93E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089" y="3626364"/>
            <a:ext cx="3521525" cy="254476"/>
          </a:xfrm>
          <a:prstGeom prst="rect">
            <a:avLst/>
          </a:prstGeom>
        </p:spPr>
      </p:pic>
      <p:sp>
        <p:nvSpPr>
          <p:cNvPr id="38" name="CuadroTexto 37">
            <a:extLst>
              <a:ext uri="{FF2B5EF4-FFF2-40B4-BE49-F238E27FC236}">
                <a16:creationId xmlns:a16="http://schemas.microsoft.com/office/drawing/2014/main" id="{A30B0864-C6E3-4AE5-9DF1-101F969F2DCF}"/>
              </a:ext>
            </a:extLst>
          </p:cNvPr>
          <p:cNvSpPr txBox="1"/>
          <p:nvPr/>
        </p:nvSpPr>
        <p:spPr>
          <a:xfrm>
            <a:off x="7847046" y="190599"/>
            <a:ext cx="133077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600" dirty="0" err="1"/>
              <a:t>Franci</a:t>
            </a:r>
            <a:r>
              <a:rPr lang="en-US" sz="1600" dirty="0"/>
              <a:t> (2015) </a:t>
            </a:r>
          </a:p>
        </p:txBody>
      </p:sp>
      <p:pic>
        <p:nvPicPr>
          <p:cNvPr id="36" name="Imagen 35" descr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mathbf{K}^{(i)} = \mathbf{K}^{\mathrm{dyn}(i)} + \mathbf{K}^{\mathrm{geo}(i)} +\mathbf{K}^{\mathrm{mat}(i)}&#10;\]&#10;\end{document}" title="IguanaTex Bitmap Display">
            <a:extLst>
              <a:ext uri="{FF2B5EF4-FFF2-40B4-BE49-F238E27FC236}">
                <a16:creationId xmlns:a16="http://schemas.microsoft.com/office/drawing/2014/main" id="{7B638E5E-A25B-484C-8CCA-2BFB31D49370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7170" y="738131"/>
            <a:ext cx="3763813" cy="259048"/>
          </a:xfrm>
          <a:prstGeom prst="rect">
            <a:avLst/>
          </a:prstGeom>
        </p:spPr>
      </p:pic>
      <p:pic>
        <p:nvPicPr>
          <p:cNvPr id="56" name="Imagen 55" descr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mathbf{K}^{(i)} \Delta \bar{v} = F^{\mathrm{OOB}(i)}&#10;\]&#10;\end{document}" title="IguanaTex Bitmap Display">
            <a:extLst>
              <a:ext uri="{FF2B5EF4-FFF2-40B4-BE49-F238E27FC236}">
                <a16:creationId xmlns:a16="http://schemas.microsoft.com/office/drawing/2014/main" id="{637CE51E-1B37-487A-85DD-F39153357DCB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7170" y="1273814"/>
            <a:ext cx="2000765" cy="240762"/>
          </a:xfrm>
          <a:prstGeom prst="rect">
            <a:avLst/>
          </a:prstGeom>
        </p:spPr>
      </p:pic>
      <p:pic>
        <p:nvPicPr>
          <p:cNvPr id="70" name="Imagen 69" descr="\documentclass{article}&#10;\usepackage{amsmath}&#10;\usepackage{amssymb}&#10;\usepackage{xcolor}&#10;\usepackage{bm}&#10;\pagestyle{empty}&#10;\newcommand{\IntVol}[1]{\int_\Omega {#1} \,d\Omega }&#10;\newcommand{\IntSur}[1]{\int_{\Gamma_t} {#1} \,d\Gamma }&#10;\newcommand{\ParDeriv}[2]{\displaystyle\frac{\partial{#1}}{\partial {#2}}}&#10;\begin{document}&#10;8) Update velocities and coordinates&#10;\end{document}" title="IguanaTex Bitmap Display">
            <a:extLst>
              <a:ext uri="{FF2B5EF4-FFF2-40B4-BE49-F238E27FC236}">
                <a16:creationId xmlns:a16="http://schemas.microsoft.com/office/drawing/2014/main" id="{1CC84D2C-E917-4685-86C5-3DEB60006294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804" y="1909543"/>
            <a:ext cx="4033523" cy="254476"/>
          </a:xfrm>
          <a:prstGeom prst="rect">
            <a:avLst/>
          </a:prstGeom>
        </p:spPr>
      </p:pic>
      <p:pic>
        <p:nvPicPr>
          <p:cNvPr id="72" name="Imagen 71" descr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bar{v}^{(i+1)}_{n+1} = \bar{v}_{n+1}^{(i)} + \Delta \bar{v}&#10;\]&#10;\end{document}" title="IguanaTex Bitmap Display">
            <a:extLst>
              <a:ext uri="{FF2B5EF4-FFF2-40B4-BE49-F238E27FC236}">
                <a16:creationId xmlns:a16="http://schemas.microsoft.com/office/drawing/2014/main" id="{9B1B9D79-92C5-44D7-A47C-5DA1505E03DC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095" y="1858436"/>
            <a:ext cx="2328228" cy="387200"/>
          </a:xfrm>
          <a:prstGeom prst="rect">
            <a:avLst/>
          </a:prstGeom>
        </p:spPr>
      </p:pic>
      <p:pic>
        <p:nvPicPr>
          <p:cNvPr id="62" name="Imagen 61" descr="\documentclass{article}&#10;\usepackage{amsmath}&#10;\usepackage{amssymb}&#10;\usepackage{bm}&#10;\usepackage{xcolor}&#10;\definecolor{r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bar{x}^{(i+1)}_{n+1} = \bar{x}_n + \frac{\Delta t}{2}  \left( &#10;{\bar{{v}}^{(i)}_{{n+1}}}-\bar{v}_n \right) &#10;\]&#10;\end{document}" title="IguanaTex Bitmap Display">
            <a:extLst>
              <a:ext uri="{FF2B5EF4-FFF2-40B4-BE49-F238E27FC236}">
                <a16:creationId xmlns:a16="http://schemas.microsoft.com/office/drawing/2014/main" id="{84A5AD24-1CA4-45D8-906E-FBC5519B43FE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8705" y="2328904"/>
            <a:ext cx="3644036" cy="578285"/>
          </a:xfrm>
          <a:prstGeom prst="rect">
            <a:avLst/>
          </a:prstGeom>
        </p:spPr>
      </p:pic>
      <p:pic>
        <p:nvPicPr>
          <p:cNvPr id="21" name="Imagen 20" descr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($\beta = 1/4$, $\gamma=1/2$)&#10;\end{document}" title="IguanaTex Bitmap Display">
            <a:extLst>
              <a:ext uri="{FF2B5EF4-FFF2-40B4-BE49-F238E27FC236}">
                <a16:creationId xmlns:a16="http://schemas.microsoft.com/office/drawing/2014/main" id="{57565C66-F49B-406E-A396-9CC1A8C53522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042" y="2977443"/>
            <a:ext cx="1685005" cy="210468"/>
          </a:xfrm>
          <a:prstGeom prst="rect">
            <a:avLst/>
          </a:prstGeom>
        </p:spPr>
      </p:pic>
      <p:pic>
        <p:nvPicPr>
          <p:cNvPr id="6" name="Imagen 5" descr="IguanaTex Bitmap Display&#10;&#10;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frac{1}{\Delta t} \: \mathbf{M}_\kappa \: \bar{p}_{n+1}^{(i+1)} = &#10;\mathbf{Q}^\intercal \, \bar{v}_{n+1}^{(i+1)} + \mathbf{g}(\bar{p}_{n})&#10;\]&#10;\end{document}">
            <a:extLst>
              <a:ext uri="{FF2B5EF4-FFF2-40B4-BE49-F238E27FC236}">
                <a16:creationId xmlns:a16="http://schemas.microsoft.com/office/drawing/2014/main" id="{B23A9187-F26F-4728-872A-5FE8596CF068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2641" y="3476057"/>
            <a:ext cx="4101637" cy="568230"/>
          </a:xfrm>
          <a:prstGeom prst="rect">
            <a:avLst/>
          </a:prstGeom>
        </p:spPr>
      </p:pic>
      <p:pic>
        <p:nvPicPr>
          <p:cNvPr id="31" name="Imagen 30" descr="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from &#10;$ &#10;\displaystyle\frac{1}{\kappa} \, \ParDeriv{p}{t} = \ParDeriv{v_k}{x_k}&#10;$&#10;\end{document}" title="IguanaTex Bitmap Display">
            <a:extLst>
              <a:ext uri="{FF2B5EF4-FFF2-40B4-BE49-F238E27FC236}">
                <a16:creationId xmlns:a16="http://schemas.microsoft.com/office/drawing/2014/main" id="{2DB3423F-31B3-475F-819F-9D1617B5BB9B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3704" y="4188892"/>
            <a:ext cx="1673101" cy="482300"/>
          </a:xfrm>
          <a:prstGeom prst="rect">
            <a:avLst/>
          </a:prstGeom>
        </p:spPr>
      </p:pic>
      <p:pic>
        <p:nvPicPr>
          <p:cNvPr id="42" name="Imagen 41" descr="\documentclass{article}&#10;\usepackage{amsmath}&#10;\usepackage{amssymb}&#10;\usepackage{xcolor}&#10;\usepackage{bm}&#10;\pagestyle{empty}&#10;\newcommand{\IntVol}[1]{\int_\Omega {#1} \,d\Omega }&#10;\newcommand{\IntSur}[1]{\int_{\Gamma_t} {#1} \,d\Gamma }&#10;\newcommand{\ParDeriv}[2]{\displaystyle\frac{\partial{#1}}{\partial {#2}}}&#10;\begin{document}&#10;10) Compute the updated stress meassures&#10;\end{document}" title="IguanaTex Bitmap Display">
            <a:extLst>
              <a:ext uri="{FF2B5EF4-FFF2-40B4-BE49-F238E27FC236}">
                <a16:creationId xmlns:a16="http://schemas.microsoft.com/office/drawing/2014/main" id="{FFC656C9-F0A8-4089-8302-D102D1B9F195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63" y="5189971"/>
            <a:ext cx="4722288" cy="254476"/>
          </a:xfrm>
          <a:prstGeom prst="rect">
            <a:avLst/>
          </a:prstGeom>
        </p:spPr>
      </p:pic>
      <p:pic>
        <p:nvPicPr>
          <p:cNvPr id="58" name="Imagen 57" descr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bm{\sigma}^{(i+1)}_{n+1} = p^{(i+1)}_{n+1} \, \mathbf{I} + \bm{\sigma}^{\mathrm{dev}}&#10;\left(&#10;\bar{v}^{(i+1)}_{n+1}&#10;\right) &#10;\]&#10;\end{document}" title="IguanaTex Bitmap Display">
            <a:extLst>
              <a:ext uri="{FF2B5EF4-FFF2-40B4-BE49-F238E27FC236}">
                <a16:creationId xmlns:a16="http://schemas.microsoft.com/office/drawing/2014/main" id="{D65A7115-F8A6-4BB9-BCAF-03D41F1111EC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1754" y="5026613"/>
            <a:ext cx="3883733" cy="501181"/>
          </a:xfrm>
          <a:prstGeom prst="rect">
            <a:avLst/>
          </a:prstGeom>
        </p:spPr>
      </p:pic>
      <p:pic>
        <p:nvPicPr>
          <p:cNvPr id="63" name="Imagen 62" descr="\documentclass{article}&#10;\usepackage{amsmath}&#10;\usepackage{amssymb}&#10;\usepackage{xcolor}&#10;\usepackage{bm}&#10;\pagestyle{empty}&#10;\newcommand{\IntVol}[1]{\int_\Omega {#1} \,d\Omega }&#10;\newcommand{\IntSur}[1]{\int_{\Gamma_t} {#1} \,d\Gamma }&#10;\newcommand{\ParDeriv}[2]{\displaystyle\frac{\partial{#1}}{\partial {#2}}}&#10;\begin{document}&#10;11) Check convergence&#10;\end{document}" title="IguanaTex Bitmap Display">
            <a:extLst>
              <a:ext uri="{FF2B5EF4-FFF2-40B4-BE49-F238E27FC236}">
                <a16:creationId xmlns:a16="http://schemas.microsoft.com/office/drawing/2014/main" id="{C7C2B744-7B6D-4A88-A0F8-7DED576CA326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089" y="5961866"/>
            <a:ext cx="2480764" cy="254476"/>
          </a:xfrm>
          <a:prstGeom prst="rect">
            <a:avLst/>
          </a:prstGeom>
        </p:spPr>
      </p:pic>
      <p:pic>
        <p:nvPicPr>
          <p:cNvPr id="60" name="Imagen 59" descr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F^{\mathrm{OOB}(i+1)}_{n+1} &#10;= &#10;F^{\mathrm{dyn}(i+1)}_{n+1} + F^{\mathrm{int}(i)}_{n+1} - F^{\mathrm{ext}(i+1)}_{n+1}&#10;\]&#10;\end{document}" title="IguanaTex Bitmap Display">
            <a:extLst>
              <a:ext uri="{FF2B5EF4-FFF2-40B4-BE49-F238E27FC236}">
                <a16:creationId xmlns:a16="http://schemas.microsoft.com/office/drawing/2014/main" id="{9A8C1D7E-ED72-4A3D-8ECE-7A33C081FD14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9183" y="5930465"/>
            <a:ext cx="5216304" cy="38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4676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B3E8A8-D5F2-456B-AB39-63C81B305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method : Summary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596BD06-A76E-432B-B5E9-46F8E8611D60}"/>
              </a:ext>
            </a:extLst>
          </p:cNvPr>
          <p:cNvSpPr>
            <a:spLocks noGrp="1"/>
          </p:cNvSpPr>
          <p:nvPr>
            <p:ph type="dt" sz="half" idx="7"/>
          </p:nvPr>
        </p:nvSpPr>
        <p:spPr/>
        <p:txBody>
          <a:bodyPr/>
          <a:lstStyle/>
          <a:p>
            <a:pPr lvl="0"/>
            <a:fld id="{D4917BC9-0FC9-468E-9682-A4303D8523B5}" type="datetime1">
              <a:rPr lang="en-US" smtClean="0"/>
              <a:t>12/19/2020</a:t>
            </a:fld>
            <a:endParaRPr lang="en-U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21E858E-1FF1-4E19-817A-F1FE8E14B563}"/>
              </a:ext>
            </a:extLst>
          </p:cNvPr>
          <p:cNvSpPr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D0FAF583-E1A6-47D7-A6FE-9CC9BAC2B8C1}" type="slidenum">
              <a:rPr lang="en-US" smtClean="0"/>
              <a:t>14</a:t>
            </a:fld>
            <a:endParaRPr lang="en-US"/>
          </a:p>
        </p:txBody>
      </p:sp>
      <p:pic>
        <p:nvPicPr>
          <p:cNvPr id="8" name="Imagen 7" descr="\documentclass{article}&#10;\usepackage{amsmath}&#10;\usepackage{amssymb}&#10;\usepackage{xcolor}&#10;\usepackage{bm}&#10;\pagestyle{empty}&#10;\newcommand{\IntVol}[1]{\int_\Omega {#1} \,d\Omega }&#10;\newcommand{\IntSur}[1]{\int_{\Gamma_t} {#1} \,d\Gamma }&#10;\newcommand{\ParDeriv}[2]{\displaystyle\frac{\partial{#1}}{\partial {#2}}}&#10;\begin{document}&#10;6) Compute tangent matrix&#10;\end{document}" title="IguanaTex Bitmap Display">
            <a:extLst>
              <a:ext uri="{FF2B5EF4-FFF2-40B4-BE49-F238E27FC236}">
                <a16:creationId xmlns:a16="http://schemas.microsoft.com/office/drawing/2014/main" id="{16D13007-83F9-40DA-AB60-017165ABB2D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34" y="2977464"/>
            <a:ext cx="3052191" cy="254476"/>
          </a:xfrm>
          <a:prstGeom prst="rect">
            <a:avLst/>
          </a:prstGeom>
        </p:spPr>
      </p:pic>
      <p:pic>
        <p:nvPicPr>
          <p:cNvPr id="17" name="Imagen 16" descr="\documentclass{article}&#10;\usepackage{amsmath}&#10;\usepackage{amssymb}&#10;\usepackage{xcolor}&#10;\usepackage{bm}&#10;\pagestyle{empty}&#10;\newcommand{\IntVol}[1]{\int_\Omega {#1} \,d\Omega }&#10;\newcommand{\IntSur}[1]{\int_{\Gamma_t} {#1} \,d\Gamma }&#10;\newcommand{\ParDeriv}[2]{\displaystyle\frac{\partial{#1}}{\partial {#2}}}&#10;\begin{document}&#10;9) Compute the nodal pressures&#10;\end{document}" title="IguanaTex Bitmap Display">
            <a:extLst>
              <a:ext uri="{FF2B5EF4-FFF2-40B4-BE49-F238E27FC236}">
                <a16:creationId xmlns:a16="http://schemas.microsoft.com/office/drawing/2014/main" id="{5CBE907F-4556-41E3-87B1-F8EA16BCD93E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34" y="4433036"/>
            <a:ext cx="3521525" cy="254476"/>
          </a:xfrm>
          <a:prstGeom prst="rect">
            <a:avLst/>
          </a:prstGeom>
        </p:spPr>
      </p:pic>
      <p:pic>
        <p:nvPicPr>
          <p:cNvPr id="19" name="Imagen 18" descr="\documentclass{article}&#10;\usepackage{amsmath}&#10;\usepackage{amssymb}&#10;\usepackage{xcolor}&#10;\usepackage{bm}&#10;\pagestyle{empty}&#10;\newcommand{\IntVol}[1]{\int_\Omega {#1} \,d\Omega }&#10;\newcommand{\IntSur}[1]{\int_{\Gamma_t} {#1} \,d\Gamma }&#10;\newcommand{\ParDeriv}[2]{\displaystyle\frac{\partial{#1}}{\partial {#2}}}&#10;\begin{document}&#10;10) Compute the updated stress meassures&#10;\end{document}" title="IguanaTex Bitmap Display">
            <a:extLst>
              <a:ext uri="{FF2B5EF4-FFF2-40B4-BE49-F238E27FC236}">
                <a16:creationId xmlns:a16="http://schemas.microsoft.com/office/drawing/2014/main" id="{90A1A067-E83E-4AD6-8505-C9DC07AE88E8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34" y="4952472"/>
            <a:ext cx="4722288" cy="254476"/>
          </a:xfrm>
          <a:prstGeom prst="rect">
            <a:avLst/>
          </a:prstGeom>
        </p:spPr>
      </p:pic>
      <p:pic>
        <p:nvPicPr>
          <p:cNvPr id="63" name="Imagen 62" descr="\documentclass{article}&#10;\usepackage{amsmath}&#10;\usepackage{amssymb}&#10;\usepackage{xcolor}&#10;\usepackage{bm}&#10;\pagestyle{empty}&#10;\newcommand{\IntVol}[1]{\int_\Omega {#1} \,d\Omega }&#10;\newcommand{\IntSur}[1]{\int_{\Gamma_t} {#1} \,d\Gamma }&#10;\newcommand{\ParDeriv}[2]{\displaystyle\frac{\partial{#1}}{\partial {#2}}}&#10;\begin{document}&#10;11) Check convergence (true: go to 13, false: go to 12)&#10;\end{document}" title="IguanaTex Bitmap Display">
            <a:extLst>
              <a:ext uri="{FF2B5EF4-FFF2-40B4-BE49-F238E27FC236}">
                <a16:creationId xmlns:a16="http://schemas.microsoft.com/office/drawing/2014/main" id="{26274816-1522-4BF8-A0D7-E621B1CC310D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34" y="5504561"/>
            <a:ext cx="5999249" cy="254476"/>
          </a:xfrm>
          <a:prstGeom prst="rect">
            <a:avLst/>
          </a:prstGeom>
        </p:spPr>
      </p:pic>
      <p:pic>
        <p:nvPicPr>
          <p:cNvPr id="65" name="Imagen 64" descr="\documentclass{article}&#10;\usepackage{amsmath}&#10;\usepackage{amssymb}&#10;\usepackage{xcolor}&#10;\definecolor{rred}{rgb}{0.8, 0.25, 0.33}&#10;\usepackage{bm}&#10;\pagestyle{empty}&#10;\newcommand{\IntVol}[1]{\int_\Omega {#1} \,d\Omega }&#10;\newcommand{\IntSur}[1]{\int_{\Gamma_t} {#1} \,d\Gamma }&#10;\newcommand{\ParDeriv}[2]{\displaystyle\frac{\partial{#1}}{\partial {#2}}}&#10;\begin{document}&#10;1) Set time step $n+1$ and $\Delta t$&#10;\end{document}" title="IguanaTex Bitmap Display">
            <a:extLst>
              <a:ext uri="{FF2B5EF4-FFF2-40B4-BE49-F238E27FC236}">
                <a16:creationId xmlns:a16="http://schemas.microsoft.com/office/drawing/2014/main" id="{A2357CC4-F68D-4A7D-BEDF-84264319BDE1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825" y="745862"/>
            <a:ext cx="3292956" cy="254476"/>
          </a:xfrm>
          <a:prstGeom prst="rect">
            <a:avLst/>
          </a:prstGeom>
        </p:spPr>
      </p:pic>
      <p:pic>
        <p:nvPicPr>
          <p:cNvPr id="67" name="Imagen 66" descr="\documentclass{article}&#10;\usepackage{amsmath}&#10;\usepackage{amssymb}&#10;\usepackage{xcolor}&#10;\definecolor{rred}{rgb}{0.8, 0.25, 0.33}&#10;\usepackage{bm}&#10;\pagestyle{empty}&#10;\newcommand{\IntVol}[1]{\int_\Omega {#1} \,d\Omega }&#10;\newcommand{\IntSur}[1]{\int_{\Gamma_t} {#1} \,d\Gamma }&#10;\newcommand{\ParDeriv}[2]{\displaystyle\frac{\partial{#1}}{\partial {#2}}}&#10;\begin{document}&#10;2) Predict the new velocities and pressure at $n+1$&#10;\end{document}" title="IguanaTex Bitmap Display">
            <a:extLst>
              <a:ext uri="{FF2B5EF4-FFF2-40B4-BE49-F238E27FC236}">
                <a16:creationId xmlns:a16="http://schemas.microsoft.com/office/drawing/2014/main" id="{4A74E838-0095-4F56-A52C-C5C93E261FCD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62" y="1209103"/>
            <a:ext cx="5589335" cy="254476"/>
          </a:xfrm>
          <a:prstGeom prst="rect">
            <a:avLst/>
          </a:prstGeom>
        </p:spPr>
      </p:pic>
      <p:pic>
        <p:nvPicPr>
          <p:cNvPr id="15" name="Imagen 14" descr="\documentclass{article}&#10;\usepackage{amsmath}&#10;\usepackage{amssymb}&#10;\usepackage{xcolor}&#10;\usepackage{bm}&#10;\pagestyle{empty}&#10;\newcommand{\IntVol}[1]{\int_\Omega {#1} \,d\Omega }&#10;\newcommand{\IntSur}[1]{\int_{\Gamma_t} {#1} \,d\Gamma }&#10;\newcommand{\ParDeriv}[2]{\displaystyle\frac{\partial{#1}}{\partial {#2}}}&#10;\begin{document}&#10;3) Set iteration counter ($i$)&#10;\end{document}" title="IguanaTex Bitmap Display">
            <a:extLst>
              <a:ext uri="{FF2B5EF4-FFF2-40B4-BE49-F238E27FC236}">
                <a16:creationId xmlns:a16="http://schemas.microsoft.com/office/drawing/2014/main" id="{8A4C5BD7-5EDB-4E7C-B591-384788F10E33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828" y="1649078"/>
            <a:ext cx="2928763" cy="254476"/>
          </a:xfrm>
          <a:prstGeom prst="rect">
            <a:avLst/>
          </a:prstGeom>
        </p:spPr>
      </p:pic>
      <p:pic>
        <p:nvPicPr>
          <p:cNvPr id="119" name="Imagen 118" descr="\documentclass{article}&#10;\usepackage{amsmath}&#10;\usepackage{amssymb}&#10;\usepackage{xcolor}&#10;\usepackage{bm}&#10;\pagestyle{empty}&#10;\newcommand{\IntVol}[1]{\int_\Omega {#1} \,d\Omega }&#10;\newcommand{\IntSur}[1]{\int_{\Gamma_t} {#1} \,d\Gamma }&#10;\newcommand{\ParDeriv}[2]{\displaystyle\frac{\partial{#1}}{\partial {#2}}}&#10;\begin{document}&#10;4) Compute kinematic variables (Newmark)&#10;\end{document}" title="IguanaTex Bitmap Display">
            <a:extLst>
              <a:ext uri="{FF2B5EF4-FFF2-40B4-BE49-F238E27FC236}">
                <a16:creationId xmlns:a16="http://schemas.microsoft.com/office/drawing/2014/main" id="{E63BCE16-58DA-4FE6-9301-7924344C2883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34" y="2059952"/>
            <a:ext cx="4835047" cy="254476"/>
          </a:xfrm>
          <a:prstGeom prst="rect">
            <a:avLst/>
          </a:prstGeom>
        </p:spPr>
      </p:pic>
      <p:pic>
        <p:nvPicPr>
          <p:cNvPr id="18" name="Imagen 17" descr="\documentclass{article}&#10;\usepackage{amsmath}&#10;\usepackage{amssymb}&#10;\usepackage{xcolor}&#10;\usepackage{bm}&#10;\pagestyle{empty}&#10;\newcommand{\IntVol}[1]{\int_\Omega {#1} \,d\Omega }&#10;\newcommand{\IntSur}[1]{\int_{\Gamma_t} {#1} \,d\Gamma }&#10;\newcommand{\ParDeriv}[2]{\displaystyle\frac{\partial{#1}}{\partial {#2}}}&#10;\begin{document}&#10;5) Compute the residual &#10;\end{document}" title="IguanaTex Bitmap Display">
            <a:extLst>
              <a:ext uri="{FF2B5EF4-FFF2-40B4-BE49-F238E27FC236}">
                <a16:creationId xmlns:a16="http://schemas.microsoft.com/office/drawing/2014/main" id="{8B471E90-5600-4BC8-8FA9-8A890992EFF4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34" y="2518544"/>
            <a:ext cx="2681904" cy="254476"/>
          </a:xfrm>
          <a:prstGeom prst="rect">
            <a:avLst/>
          </a:prstGeom>
        </p:spPr>
      </p:pic>
      <p:pic>
        <p:nvPicPr>
          <p:cNvPr id="75" name="Imagen 74" descr="\documentclass{article}&#10;\usepackage{amsmath}&#10;\usepackage{amssymb}&#10;\usepackage{xcolor}&#10;\usepackage{bm}&#10;\pagestyle{empty}&#10;\newcommand{\IntVol}[1]{\int_\Omega {#1} \,d\Omega }&#10;\newcommand{\IntSur}[1]{\int_{\Gamma_t} {#1} \,d\Gamma }&#10;\newcommand{\ParDeriv}[2]{\displaystyle\frac{\partial{#1}}{\partial {#2}}}&#10;\begin{document}&#10;12) Check $i&lt;$ $N^\mathrm{iter}_\mathrm{max}$ (true: go to 4, falase: adapt $\Delta t$ and go to 1)&#10;\end{document}" title="IguanaTex Bitmap Display">
            <a:extLst>
              <a:ext uri="{FF2B5EF4-FFF2-40B4-BE49-F238E27FC236}">
                <a16:creationId xmlns:a16="http://schemas.microsoft.com/office/drawing/2014/main" id="{35DB9624-D9F8-4E5E-A72B-8440A83845C3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165" y="5944745"/>
            <a:ext cx="7180207" cy="274286"/>
          </a:xfrm>
          <a:prstGeom prst="rect">
            <a:avLst/>
          </a:prstGeom>
        </p:spPr>
      </p:pic>
      <p:pic>
        <p:nvPicPr>
          <p:cNvPr id="61" name="Imagen 60" descr="\documentclass{article}&#10;\usepackage{amsmath}&#10;\usepackage{amssymb}&#10;\usepackage{xcolor}&#10;\usepackage{bm}&#10;\pagestyle{empty}&#10;\newcommand{\IntVol}[1]{\int_\Omega {#1} \,d\Omega }&#10;\newcommand{\IntSur}[1]{\int_{\Gamma_t} {#1} \,d\Gamma }&#10;\newcommand{\ParDeriv}[2]{\displaystyle\frac{\partial{#1}}{\partial {#2}}}&#10;\begin{document}&#10;13) set n:= n+1 and go to 1.&#10;\end{document}" title="IguanaTex Bitmap Display">
            <a:extLst>
              <a:ext uri="{FF2B5EF4-FFF2-40B4-BE49-F238E27FC236}">
                <a16:creationId xmlns:a16="http://schemas.microsoft.com/office/drawing/2014/main" id="{3FD5D579-2591-4F2D-8426-FB0678EF5609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005" y="6404730"/>
            <a:ext cx="3163434" cy="254476"/>
          </a:xfrm>
          <a:prstGeom prst="rect">
            <a:avLst/>
          </a:prstGeom>
        </p:spPr>
      </p:pic>
      <p:sp>
        <p:nvSpPr>
          <p:cNvPr id="68" name="CuadroTexto 67">
            <a:extLst>
              <a:ext uri="{FF2B5EF4-FFF2-40B4-BE49-F238E27FC236}">
                <a16:creationId xmlns:a16="http://schemas.microsoft.com/office/drawing/2014/main" id="{4BEE8122-BA98-4D83-AFF0-CA92C59D5A9D}"/>
              </a:ext>
            </a:extLst>
          </p:cNvPr>
          <p:cNvSpPr txBox="1"/>
          <p:nvPr/>
        </p:nvSpPr>
        <p:spPr>
          <a:xfrm>
            <a:off x="7847046" y="190599"/>
            <a:ext cx="133077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600" dirty="0" err="1"/>
              <a:t>Franci</a:t>
            </a:r>
            <a:r>
              <a:rPr lang="en-US" sz="1600" dirty="0"/>
              <a:t> (2015) </a:t>
            </a:r>
          </a:p>
        </p:txBody>
      </p:sp>
      <p:pic>
        <p:nvPicPr>
          <p:cNvPr id="71" name="Imagen 70" descr="\documentclass{article}&#10;\usepackage{amsmath}&#10;\usepackage{amssymb}&#10;\usepackage{xcolor}&#10;\usepackage{bm}&#10;\pagestyle{empty}&#10;\newcommand{\IntVol}[1]{\int_\Omega {#1} \,d\Omega }&#10;\newcommand{\IntSur}[1]{\int_{\Gamma_t} {#1} \,d\Gamma }&#10;\newcommand{\ParDeriv}[2]{\displaystyle\frac{\partial{#1}}{\partial {#2}}}&#10;\begin{document}&#10;7) Compute velocity increments&#10;\end{document}" title="IguanaTex Bitmap Display">
            <a:extLst>
              <a:ext uri="{FF2B5EF4-FFF2-40B4-BE49-F238E27FC236}">
                <a16:creationId xmlns:a16="http://schemas.microsoft.com/office/drawing/2014/main" id="{88EB2FBA-ED10-4EDB-89D0-9EA87E72A390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34" y="3439855"/>
            <a:ext cx="3507810" cy="254476"/>
          </a:xfrm>
          <a:prstGeom prst="rect">
            <a:avLst/>
          </a:prstGeom>
        </p:spPr>
      </p:pic>
      <p:pic>
        <p:nvPicPr>
          <p:cNvPr id="72" name="Imagen 71" descr="\documentclass{article}&#10;\usepackage{amsmath}&#10;\usepackage{amssymb}&#10;\usepackage{xcolor}&#10;\usepackage{bm}&#10;\pagestyle{empty}&#10;\newcommand{\IntVol}[1]{\int_\Omega {#1} \,d\Omega }&#10;\newcommand{\IntSur}[1]{\int_{\Gamma_t} {#1} \,d\Gamma }&#10;\newcommand{\ParDeriv}[2]{\displaystyle\frac{\partial{#1}}{\partial {#2}}}&#10;\begin{document}&#10;8) Update velocities and coordinates&#10;\end{document}" title="IguanaTex Bitmap Display">
            <a:extLst>
              <a:ext uri="{FF2B5EF4-FFF2-40B4-BE49-F238E27FC236}">
                <a16:creationId xmlns:a16="http://schemas.microsoft.com/office/drawing/2014/main" id="{BDCC8119-F360-404B-A2B4-6CD8DB3BEE6F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34" y="3908454"/>
            <a:ext cx="4033523" cy="254476"/>
          </a:xfrm>
          <a:prstGeom prst="rect">
            <a:avLst/>
          </a:prstGeom>
        </p:spPr>
      </p:pic>
      <p:pic>
        <p:nvPicPr>
          <p:cNvPr id="80" name="Imagen 79" descr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F^{\mathrm{OOB}(i+1)}_{n+1} &#10;\]&#10;\end{document}" title="IguanaTex Bitmap Display">
            <a:extLst>
              <a:ext uri="{FF2B5EF4-FFF2-40B4-BE49-F238E27FC236}">
                <a16:creationId xmlns:a16="http://schemas.microsoft.com/office/drawing/2014/main" id="{F1B0DB4F-E540-4AA6-9ED6-84937E4C553B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423" y="5337554"/>
            <a:ext cx="1106286" cy="352000"/>
          </a:xfrm>
          <a:prstGeom prst="rect">
            <a:avLst/>
          </a:prstGeom>
        </p:spPr>
      </p:pic>
      <p:pic>
        <p:nvPicPr>
          <p:cNvPr id="85" name="Imagen 84" descr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bm{\sigma}^{(i+1)}_{n+1} &#10;\]&#10;\end{document}" title="IguanaTex Bitmap Display">
            <a:extLst>
              <a:ext uri="{FF2B5EF4-FFF2-40B4-BE49-F238E27FC236}">
                <a16:creationId xmlns:a16="http://schemas.microsoft.com/office/drawing/2014/main" id="{56E2F3E9-8230-4B65-A410-AC2484CB8B3A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611" y="4860914"/>
            <a:ext cx="640000" cy="352000"/>
          </a:xfrm>
          <a:prstGeom prst="rect">
            <a:avLst/>
          </a:prstGeom>
        </p:spPr>
      </p:pic>
      <p:pic>
        <p:nvPicPr>
          <p:cNvPr id="90" name="Imagen 89" descr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bar{p}^{(i+1)}_{n+1} &#10;\]&#10;\end{document}" title="IguanaTex Bitmap Display">
            <a:extLst>
              <a:ext uri="{FF2B5EF4-FFF2-40B4-BE49-F238E27FC236}">
                <a16:creationId xmlns:a16="http://schemas.microsoft.com/office/drawing/2014/main" id="{D33AE738-C7D8-4900-8FB5-95349E8B27AE}"/>
              </a:ext>
            </a:extLst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6536" y="4384274"/>
            <a:ext cx="603429" cy="352000"/>
          </a:xfrm>
          <a:prstGeom prst="rect">
            <a:avLst/>
          </a:prstGeom>
        </p:spPr>
      </p:pic>
      <p:pic>
        <p:nvPicPr>
          <p:cNvPr id="93" name="Imagen 92" descr="\documentclass{article}&#10;\usepackage{amsmath}&#10;\usepackage{amssymb}&#10;\usepackage{bm}&#10;\usepackage{xcolor}&#10;\definecolor{r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bar{x}^{(i+1)}_{n+1}&#10;\]&#10;\end{document}" title="IguanaTex Bitmap Display">
            <a:extLst>
              <a:ext uri="{FF2B5EF4-FFF2-40B4-BE49-F238E27FC236}">
                <a16:creationId xmlns:a16="http://schemas.microsoft.com/office/drawing/2014/main" id="{2ADE2B86-CBB7-4B97-85EF-88047C76B2E1}"/>
              </a:ext>
            </a:extLst>
          </p:cNvPr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7207" y="3843045"/>
            <a:ext cx="604952" cy="352000"/>
          </a:xfrm>
          <a:prstGeom prst="rect">
            <a:avLst/>
          </a:prstGeom>
        </p:spPr>
      </p:pic>
      <p:pic>
        <p:nvPicPr>
          <p:cNvPr id="96" name="Imagen 95" descr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Delta \bar{v}^{(i)} &#10;\]&#10;\end{document}" title="IguanaTex Bitmap Display">
            <a:extLst>
              <a:ext uri="{FF2B5EF4-FFF2-40B4-BE49-F238E27FC236}">
                <a16:creationId xmlns:a16="http://schemas.microsoft.com/office/drawing/2014/main" id="{B8B2A015-E429-46DB-B63C-9B295695733F}"/>
              </a:ext>
            </a:extLst>
          </p:cNvPr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0053" y="3429000"/>
            <a:ext cx="542477" cy="240762"/>
          </a:xfrm>
          <a:prstGeom prst="rect">
            <a:avLst/>
          </a:prstGeom>
        </p:spPr>
      </p:pic>
      <p:pic>
        <p:nvPicPr>
          <p:cNvPr id="99" name="Imagen 98" descr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mathbf{K}^{(i)} &#10;\]&#10;\end{document}" title="IguanaTex Bitmap Display">
            <a:extLst>
              <a:ext uri="{FF2B5EF4-FFF2-40B4-BE49-F238E27FC236}">
                <a16:creationId xmlns:a16="http://schemas.microsoft.com/office/drawing/2014/main" id="{17CA2BF3-41B6-481D-9AA7-7661D5F249B9}"/>
              </a:ext>
            </a:extLst>
          </p:cNvPr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0338" y="2969454"/>
            <a:ext cx="429715" cy="237715"/>
          </a:xfrm>
          <a:prstGeom prst="rect">
            <a:avLst/>
          </a:prstGeom>
        </p:spPr>
      </p:pic>
      <p:pic>
        <p:nvPicPr>
          <p:cNvPr id="102" name="Imagen 101" descr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F^{\mathrm{OOB}(i)}_{n+1} &#10;\]&#10;\end{document}" title="IguanaTex Bitmap Display">
            <a:extLst>
              <a:ext uri="{FF2B5EF4-FFF2-40B4-BE49-F238E27FC236}">
                <a16:creationId xmlns:a16="http://schemas.microsoft.com/office/drawing/2014/main" id="{EE517DF2-63A7-4643-B528-03F226BAADC0}"/>
              </a:ext>
            </a:extLst>
          </p:cNvPr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763" y="2481121"/>
            <a:ext cx="850286" cy="352000"/>
          </a:xfrm>
          <a:prstGeom prst="rect">
            <a:avLst/>
          </a:prstGeom>
        </p:spPr>
      </p:pic>
      <p:pic>
        <p:nvPicPr>
          <p:cNvPr id="106" name="Imagen 105" descr="\documentclass{article}&#10;\usepackage{amsmath}&#10;\usepackage{amssymb}&#10;\usepackage{bm}&#10;\usepackage{xcolor}&#10;\definecolor{r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bar{\dot{v}}^{(i)}_{n+1} &#10;\]&#10;\end{document}" title="IguanaTex Bitmap Display">
            <a:extLst>
              <a:ext uri="{FF2B5EF4-FFF2-40B4-BE49-F238E27FC236}">
                <a16:creationId xmlns:a16="http://schemas.microsoft.com/office/drawing/2014/main" id="{ACF3975E-C7F1-46F3-8B0A-AB1840FE140F}"/>
              </a:ext>
            </a:extLst>
          </p:cNvPr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8621" y="1980460"/>
            <a:ext cx="480000" cy="352000"/>
          </a:xfrm>
          <a:prstGeom prst="rect">
            <a:avLst/>
          </a:prstGeom>
        </p:spPr>
      </p:pic>
      <p:pic>
        <p:nvPicPr>
          <p:cNvPr id="110" name="Imagen 109" descr="\documentclass{article}&#10;\usepackage{amsmath}&#10;\usepackage{amssymb}&#10;\usepackage{bm}&#10;\usepackage{xcolor}&#10;\definecolor{r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bar{x}^{(i)}_{n+1} \; ,&#10;\]&#10;\end{document}" title="IguanaTex Bitmap Display">
            <a:extLst>
              <a:ext uri="{FF2B5EF4-FFF2-40B4-BE49-F238E27FC236}">
                <a16:creationId xmlns:a16="http://schemas.microsoft.com/office/drawing/2014/main" id="{01195057-E012-4357-9BE5-21C639625FBF}"/>
              </a:ext>
            </a:extLst>
          </p:cNvPr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3879" y="1979189"/>
            <a:ext cx="653714" cy="352000"/>
          </a:xfrm>
          <a:prstGeom prst="rect">
            <a:avLst/>
          </a:prstGeom>
        </p:spPr>
      </p:pic>
      <p:sp>
        <p:nvSpPr>
          <p:cNvPr id="111" name="Arco 110">
            <a:extLst>
              <a:ext uri="{FF2B5EF4-FFF2-40B4-BE49-F238E27FC236}">
                <a16:creationId xmlns:a16="http://schemas.microsoft.com/office/drawing/2014/main" id="{498F3A82-4C74-439E-8004-B5F98C6D6F65}"/>
              </a:ext>
            </a:extLst>
          </p:cNvPr>
          <p:cNvSpPr/>
          <p:nvPr/>
        </p:nvSpPr>
        <p:spPr>
          <a:xfrm rot="10800000">
            <a:off x="5190051" y="2731791"/>
            <a:ext cx="410809" cy="409155"/>
          </a:xfrm>
          <a:prstGeom prst="arc">
            <a:avLst/>
          </a:prstGeom>
          <a:ln w="9525"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Arco 111">
            <a:extLst>
              <a:ext uri="{FF2B5EF4-FFF2-40B4-BE49-F238E27FC236}">
                <a16:creationId xmlns:a16="http://schemas.microsoft.com/office/drawing/2014/main" id="{39F87E84-4F0F-4151-8764-E29E7F3975C4}"/>
              </a:ext>
            </a:extLst>
          </p:cNvPr>
          <p:cNvSpPr/>
          <p:nvPr/>
        </p:nvSpPr>
        <p:spPr>
          <a:xfrm rot="10800000">
            <a:off x="5653347" y="3155797"/>
            <a:ext cx="410809" cy="409155"/>
          </a:xfrm>
          <a:prstGeom prst="arc">
            <a:avLst/>
          </a:prstGeom>
          <a:ln w="9525"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Arco 112">
            <a:extLst>
              <a:ext uri="{FF2B5EF4-FFF2-40B4-BE49-F238E27FC236}">
                <a16:creationId xmlns:a16="http://schemas.microsoft.com/office/drawing/2014/main" id="{A92227F2-0FC2-40B8-BB06-6F196B3B7477}"/>
              </a:ext>
            </a:extLst>
          </p:cNvPr>
          <p:cNvSpPr/>
          <p:nvPr/>
        </p:nvSpPr>
        <p:spPr>
          <a:xfrm rot="10800000">
            <a:off x="6096784" y="3601711"/>
            <a:ext cx="410809" cy="409155"/>
          </a:xfrm>
          <a:prstGeom prst="arc">
            <a:avLst/>
          </a:prstGeom>
          <a:ln w="9525"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Arco 113">
            <a:extLst>
              <a:ext uri="{FF2B5EF4-FFF2-40B4-BE49-F238E27FC236}">
                <a16:creationId xmlns:a16="http://schemas.microsoft.com/office/drawing/2014/main" id="{193D2321-D807-475A-B10B-C66FF380EBAB}"/>
              </a:ext>
            </a:extLst>
          </p:cNvPr>
          <p:cNvSpPr/>
          <p:nvPr/>
        </p:nvSpPr>
        <p:spPr>
          <a:xfrm rot="10800000">
            <a:off x="6617165" y="4098222"/>
            <a:ext cx="410809" cy="409155"/>
          </a:xfrm>
          <a:prstGeom prst="arc">
            <a:avLst/>
          </a:prstGeom>
          <a:ln w="9525"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Arco 114">
            <a:extLst>
              <a:ext uri="{FF2B5EF4-FFF2-40B4-BE49-F238E27FC236}">
                <a16:creationId xmlns:a16="http://schemas.microsoft.com/office/drawing/2014/main" id="{D93A5350-555A-402A-9F57-A8B1D07060A7}"/>
              </a:ext>
            </a:extLst>
          </p:cNvPr>
          <p:cNvSpPr/>
          <p:nvPr/>
        </p:nvSpPr>
        <p:spPr>
          <a:xfrm rot="10800000">
            <a:off x="7076695" y="4612329"/>
            <a:ext cx="410809" cy="409155"/>
          </a:xfrm>
          <a:prstGeom prst="arc">
            <a:avLst/>
          </a:prstGeom>
          <a:ln w="9525"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Arco 116">
            <a:extLst>
              <a:ext uri="{FF2B5EF4-FFF2-40B4-BE49-F238E27FC236}">
                <a16:creationId xmlns:a16="http://schemas.microsoft.com/office/drawing/2014/main" id="{FD8C360B-2AA2-4E7B-A0BE-B6A04263C62C}"/>
              </a:ext>
            </a:extLst>
          </p:cNvPr>
          <p:cNvSpPr/>
          <p:nvPr/>
        </p:nvSpPr>
        <p:spPr>
          <a:xfrm rot="10800000">
            <a:off x="7660802" y="5143214"/>
            <a:ext cx="410809" cy="409155"/>
          </a:xfrm>
          <a:prstGeom prst="arc">
            <a:avLst/>
          </a:prstGeom>
          <a:ln w="9525"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Arco 119">
            <a:extLst>
              <a:ext uri="{FF2B5EF4-FFF2-40B4-BE49-F238E27FC236}">
                <a16:creationId xmlns:a16="http://schemas.microsoft.com/office/drawing/2014/main" id="{1BBC5028-A3ED-4EE7-B03C-55FBE75EBEEA}"/>
              </a:ext>
            </a:extLst>
          </p:cNvPr>
          <p:cNvSpPr/>
          <p:nvPr/>
        </p:nvSpPr>
        <p:spPr>
          <a:xfrm rot="10800000" flipH="1">
            <a:off x="5565524" y="2269292"/>
            <a:ext cx="607080" cy="409157"/>
          </a:xfrm>
          <a:prstGeom prst="arc">
            <a:avLst/>
          </a:prstGeom>
          <a:ln w="9525"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062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B3E8A8-D5F2-456B-AB39-63C81B305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Quasi-Incompressible Constitutive Equation 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596BD06-A76E-432B-B5E9-46F8E8611D60}"/>
              </a:ext>
            </a:extLst>
          </p:cNvPr>
          <p:cNvSpPr>
            <a:spLocks noGrp="1"/>
          </p:cNvSpPr>
          <p:nvPr>
            <p:ph type="dt" sz="half" idx="7"/>
          </p:nvPr>
        </p:nvSpPr>
        <p:spPr/>
        <p:txBody>
          <a:bodyPr/>
          <a:lstStyle/>
          <a:p>
            <a:pPr lvl="0"/>
            <a:fld id="{D4917BC9-0FC9-468E-9682-A4303D8523B5}" type="datetime1">
              <a:rPr lang="en-US" smtClean="0"/>
              <a:t>12/19/2020</a:t>
            </a:fld>
            <a:endParaRPr lang="en-U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21E858E-1FF1-4E19-817A-F1FE8E14B563}"/>
              </a:ext>
            </a:extLst>
          </p:cNvPr>
          <p:cNvSpPr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D0FAF583-E1A6-47D7-A6FE-9CC9BAC2B8C1}" type="slidenum">
              <a:rPr lang="en-US" smtClean="0"/>
              <a:t>15</a:t>
            </a:fld>
            <a:endParaRPr lang="en-US"/>
          </a:p>
        </p:txBody>
      </p:sp>
      <p:pic>
        <p:nvPicPr>
          <p:cNvPr id="13" name="Imagen 12" descr="IguanaTex Bitmap Display&#10;&#10;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\frac{1}{\kappa} \, \ParDeriv{p}{t} = \ParDeriv{v_k}{x_k}&#10;\]&#10;\end{document}">
            <a:extLst>
              <a:ext uri="{FF2B5EF4-FFF2-40B4-BE49-F238E27FC236}">
                <a16:creationId xmlns:a16="http://schemas.microsoft.com/office/drawing/2014/main" id="{5C42D3EE-B9C2-49A1-9D8F-1C27726ECA3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1292" y="892923"/>
            <a:ext cx="1473371" cy="621867"/>
          </a:xfrm>
          <a:prstGeom prst="rect">
            <a:avLst/>
          </a:prstGeom>
        </p:spPr>
      </p:pic>
      <p:pic>
        <p:nvPicPr>
          <p:cNvPr id="17" name="Imagen 16" descr="IguanaTex Bitmap Display&#10;&#10;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vdots&#10;\]&#10;\end{document}">
            <a:extLst>
              <a:ext uri="{FF2B5EF4-FFF2-40B4-BE49-F238E27FC236}">
                <a16:creationId xmlns:a16="http://schemas.microsoft.com/office/drawing/2014/main" id="{BB39CB65-0709-4346-839F-6975AF45255F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2367" y="1699125"/>
            <a:ext cx="30172" cy="251428"/>
          </a:xfrm>
          <a:prstGeom prst="rect">
            <a:avLst/>
          </a:prstGeom>
        </p:spPr>
      </p:pic>
      <p:pic>
        <p:nvPicPr>
          <p:cNvPr id="29" name="Imagen 28" descr="IguanaTex Bitmap Display&#10;&#10;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\int_{\Omega} N_I \frac{1}{\kappa} N_J d\Omega \, \bar{\dot{p}}_J = \int_\Omega N_I \, \ParDeriv{N_J}{x_i} d\Omega \, \bar{v}_J&#10;\]&#10;\end{document}">
            <a:extLst>
              <a:ext uri="{FF2B5EF4-FFF2-40B4-BE49-F238E27FC236}">
                <a16:creationId xmlns:a16="http://schemas.microsoft.com/office/drawing/2014/main" id="{75A02451-CA6F-4680-982A-863FD4F0736E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3037" y="2052470"/>
            <a:ext cx="4416760" cy="640305"/>
          </a:xfrm>
          <a:prstGeom prst="rect">
            <a:avLst/>
          </a:prstGeom>
        </p:spPr>
      </p:pic>
      <p:pic>
        <p:nvPicPr>
          <p:cNvPr id="37" name="Imagen 36" descr="IguanaTex Bitmap Display&#10;&#10;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\int_{\Omega} N_I \frac{1}{\kappa} N_J d\Omega \, \frac{\bar{p}_{J(n+1)}-\bar{p}_{J(n)}}{\Delta t} = \int_\Omega N_I \, \ParDeriv{N_J}{x_i} d\Omega \, \bar{v}_{J(n+1)}&#10;\]&#10;\end{document}">
            <a:extLst>
              <a:ext uri="{FF2B5EF4-FFF2-40B4-BE49-F238E27FC236}">
                <a16:creationId xmlns:a16="http://schemas.microsoft.com/office/drawing/2014/main" id="{7A68FF9F-659A-49F8-95D2-4616D34B450D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483" y="3298396"/>
            <a:ext cx="6602512" cy="640305"/>
          </a:xfrm>
          <a:prstGeom prst="rect">
            <a:avLst/>
          </a:prstGeom>
        </p:spPr>
      </p:pic>
      <p:pic>
        <p:nvPicPr>
          <p:cNvPr id="35" name="Imagen 34" descr="IguanaTex Bitmap Display&#10;&#10;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vdots&#10;\]&#10;\end{document}">
            <a:extLst>
              <a:ext uri="{FF2B5EF4-FFF2-40B4-BE49-F238E27FC236}">
                <a16:creationId xmlns:a16="http://schemas.microsoft.com/office/drawing/2014/main" id="{DFD98CBF-53AA-483D-96AF-3E8FA0CF5F12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2367" y="2794131"/>
            <a:ext cx="30172" cy="251428"/>
          </a:xfrm>
          <a:prstGeom prst="rect">
            <a:avLst/>
          </a:prstGeom>
        </p:spPr>
      </p:pic>
      <p:pic>
        <p:nvPicPr>
          <p:cNvPr id="51" name="Imagen 50" descr="IguanaTex Bitmap Display&#10;&#10;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\frac{1}{\Delta t} \int_{\Omega} N_I \frac{1}{\kappa} N_J d\Omega \, \bar{p}_{J(n+1)}&#10;=&#10;\frac{1}{\Delta t} \int_{\Omega} N_I \frac{1}{\kappa} N_J d\Omega \, \bar{p}_{J(n)} + \int_\Omega N_I  \ParDeriv{N_J}{x_i} d\Omega \, \bar{v}_{J(n+1)}&#10;\]&#10;\end{document}">
            <a:extLst>
              <a:ext uri="{FF2B5EF4-FFF2-40B4-BE49-F238E27FC236}">
                <a16:creationId xmlns:a16="http://schemas.microsoft.com/office/drawing/2014/main" id="{D14D8489-B905-42DE-A5B6-FCD174E04147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33" y="4474627"/>
            <a:ext cx="9084949" cy="640305"/>
          </a:xfrm>
          <a:prstGeom prst="rect">
            <a:avLst/>
          </a:prstGeom>
        </p:spPr>
      </p:pic>
      <p:pic>
        <p:nvPicPr>
          <p:cNvPr id="52" name="Imagen 51" descr="IguanaTex Bitmap Display&#10;&#10;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vdots&#10;\]&#10;\end{document}">
            <a:extLst>
              <a:ext uri="{FF2B5EF4-FFF2-40B4-BE49-F238E27FC236}">
                <a16:creationId xmlns:a16="http://schemas.microsoft.com/office/drawing/2014/main" id="{DF79382D-8CC8-4122-91BB-D2D81BF7A17F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7453" y="3970010"/>
            <a:ext cx="30172" cy="251428"/>
          </a:xfrm>
          <a:prstGeom prst="rect">
            <a:avLst/>
          </a:prstGeom>
        </p:spPr>
      </p:pic>
      <p:pic>
        <p:nvPicPr>
          <p:cNvPr id="65" name="Imagen 64" descr="IguanaTex Bitmap Display&#10;&#10;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\frac{1}{\Delta t} \mathbf{M}_{\kappa} \, \bar{p}_{(n+1)}&#10;=&#10;\frac{1}{\Delta t} \mathbf{M}_{\kappa} \, \bar{p}_{(n)} + \mathbf{Q}^\intercal \, \bar{v}_{(n+1)}&#10;\]&#10;\end{document}">
            <a:extLst>
              <a:ext uri="{FF2B5EF4-FFF2-40B4-BE49-F238E27FC236}">
                <a16:creationId xmlns:a16="http://schemas.microsoft.com/office/drawing/2014/main" id="{3BB2AF43-EFDE-40C8-9685-6BF82271C79D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4966" y="5521357"/>
            <a:ext cx="4808988" cy="568229"/>
          </a:xfrm>
          <a:prstGeom prst="rect">
            <a:avLst/>
          </a:prstGeom>
        </p:spPr>
      </p:pic>
      <p:pic>
        <p:nvPicPr>
          <p:cNvPr id="61" name="Imagen 60" descr="IguanaTex Bitmap Display&#10;&#10;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or&#10;\end{document}">
            <a:extLst>
              <a:ext uri="{FF2B5EF4-FFF2-40B4-BE49-F238E27FC236}">
                <a16:creationId xmlns:a16="http://schemas.microsoft.com/office/drawing/2014/main" id="{5D1C9237-5CC8-4774-AF8D-1129E4CE18A7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3434" y="5844954"/>
            <a:ext cx="234667" cy="127391"/>
          </a:xfrm>
          <a:prstGeom prst="rect">
            <a:avLst/>
          </a:prstGeom>
        </p:spPr>
      </p:pic>
      <p:sp>
        <p:nvSpPr>
          <p:cNvPr id="62" name="Rectángulo 61">
            <a:extLst>
              <a:ext uri="{FF2B5EF4-FFF2-40B4-BE49-F238E27FC236}">
                <a16:creationId xmlns:a16="http://schemas.microsoft.com/office/drawing/2014/main" id="{C8DB6733-4390-4058-AF99-70CAA9F92F73}"/>
              </a:ext>
            </a:extLst>
          </p:cNvPr>
          <p:cNvSpPr/>
          <p:nvPr/>
        </p:nvSpPr>
        <p:spPr>
          <a:xfrm>
            <a:off x="2370338" y="5442012"/>
            <a:ext cx="5015421" cy="7901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CuadroTexto 62">
            <a:extLst>
              <a:ext uri="{FF2B5EF4-FFF2-40B4-BE49-F238E27FC236}">
                <a16:creationId xmlns:a16="http://schemas.microsoft.com/office/drawing/2014/main" id="{B63C1414-962E-4B90-8F73-6E0D115AF0DB}"/>
              </a:ext>
            </a:extLst>
          </p:cNvPr>
          <p:cNvSpPr txBox="1"/>
          <p:nvPr/>
        </p:nvSpPr>
        <p:spPr>
          <a:xfrm>
            <a:off x="7385759" y="5637013"/>
            <a:ext cx="17400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dirty="0">
                <a:solidFill>
                  <a:srgbClr val="FF0000"/>
                </a:solidFill>
              </a:rPr>
              <a:t>+ stabilization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FE520F3F-BDF5-4C5B-B651-CEF40D984F0E}"/>
              </a:ext>
            </a:extLst>
          </p:cNvPr>
          <p:cNvSpPr txBox="1"/>
          <p:nvPr/>
        </p:nvSpPr>
        <p:spPr>
          <a:xfrm>
            <a:off x="7847046" y="190599"/>
            <a:ext cx="133077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600" dirty="0" err="1"/>
              <a:t>Franci</a:t>
            </a:r>
            <a:r>
              <a:rPr lang="en-US" sz="1600" dirty="0"/>
              <a:t> (2015) </a:t>
            </a:r>
          </a:p>
        </p:txBody>
      </p:sp>
    </p:spTree>
    <p:extLst>
      <p:ext uri="{BB962C8B-B14F-4D97-AF65-F5344CB8AC3E}">
        <p14:creationId xmlns:p14="http://schemas.microsoft.com/office/powerpoint/2010/main" val="16431116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B3E8A8-D5F2-456B-AB39-63C81B305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Quasi-Incompressible Constitutive Equation 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596BD06-A76E-432B-B5E9-46F8E8611D60}"/>
              </a:ext>
            </a:extLst>
          </p:cNvPr>
          <p:cNvSpPr>
            <a:spLocks noGrp="1"/>
          </p:cNvSpPr>
          <p:nvPr>
            <p:ph type="dt" sz="half" idx="7"/>
          </p:nvPr>
        </p:nvSpPr>
        <p:spPr/>
        <p:txBody>
          <a:bodyPr/>
          <a:lstStyle/>
          <a:p>
            <a:pPr lvl="0"/>
            <a:fld id="{D4917BC9-0FC9-468E-9682-A4303D8523B5}" type="datetime1">
              <a:rPr lang="en-US" smtClean="0"/>
              <a:t>12/20/2020</a:t>
            </a:fld>
            <a:endParaRPr lang="en-U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21E858E-1FF1-4E19-817A-F1FE8E14B563}"/>
              </a:ext>
            </a:extLst>
          </p:cNvPr>
          <p:cNvSpPr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D0FAF583-E1A6-47D7-A6FE-9CC9BAC2B8C1}" type="slidenum">
              <a:rPr lang="en-US" smtClean="0"/>
              <a:t>16</a:t>
            </a:fld>
            <a:endParaRPr lang="en-US"/>
          </a:p>
        </p:txBody>
      </p:sp>
      <p:pic>
        <p:nvPicPr>
          <p:cNvPr id="112" name="Imagen 111" descr="IguanaTex Bitmap Display&#10;&#10;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\frac{\mathbf{M}_{\kappa}}{\Delta t}  \, \bar{p}_{n+1}&#10;=&#10;\frac{\mathbf{M}_{\kappa}}{\Delta t}  \, \bar{p}_{n} + \mathbf{Q}^\intercal \, \bar{v}_{n+1}&#10;\]&#10;\end{document}">
            <a:extLst>
              <a:ext uri="{FF2B5EF4-FFF2-40B4-BE49-F238E27FC236}">
                <a16:creationId xmlns:a16="http://schemas.microsoft.com/office/drawing/2014/main" id="{2A055345-A828-4F9B-9A76-6DAD65E2B0E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7801" y="803063"/>
            <a:ext cx="3296000" cy="521143"/>
          </a:xfrm>
          <a:prstGeom prst="rect">
            <a:avLst/>
          </a:prstGeom>
        </p:spPr>
      </p:pic>
      <p:sp>
        <p:nvSpPr>
          <p:cNvPr id="62" name="Rectángulo 61">
            <a:extLst>
              <a:ext uri="{FF2B5EF4-FFF2-40B4-BE49-F238E27FC236}">
                <a16:creationId xmlns:a16="http://schemas.microsoft.com/office/drawing/2014/main" id="{C8DB6733-4390-4058-AF99-70CAA9F92F73}"/>
              </a:ext>
            </a:extLst>
          </p:cNvPr>
          <p:cNvSpPr/>
          <p:nvPr/>
        </p:nvSpPr>
        <p:spPr>
          <a:xfrm>
            <a:off x="2489133" y="732039"/>
            <a:ext cx="3512175" cy="71909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CuadroTexto 62">
            <a:extLst>
              <a:ext uri="{FF2B5EF4-FFF2-40B4-BE49-F238E27FC236}">
                <a16:creationId xmlns:a16="http://schemas.microsoft.com/office/drawing/2014/main" id="{B63C1414-962E-4B90-8F73-6E0D115AF0DB}"/>
              </a:ext>
            </a:extLst>
          </p:cNvPr>
          <p:cNvSpPr txBox="1"/>
          <p:nvPr/>
        </p:nvSpPr>
        <p:spPr>
          <a:xfrm>
            <a:off x="6028300" y="908280"/>
            <a:ext cx="1740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>
                <a:solidFill>
                  <a:srgbClr val="FF0000"/>
                </a:solidFill>
              </a:rPr>
              <a:t>+ stabilization</a:t>
            </a:r>
          </a:p>
        </p:txBody>
      </p:sp>
      <p:sp>
        <p:nvSpPr>
          <p:cNvPr id="66" name="CuadroTexto 65">
            <a:extLst>
              <a:ext uri="{FF2B5EF4-FFF2-40B4-BE49-F238E27FC236}">
                <a16:creationId xmlns:a16="http://schemas.microsoft.com/office/drawing/2014/main" id="{90718B0C-7382-41DE-9D2C-020AA5298A68}"/>
              </a:ext>
            </a:extLst>
          </p:cNvPr>
          <p:cNvSpPr txBox="1"/>
          <p:nvPr/>
        </p:nvSpPr>
        <p:spPr>
          <a:xfrm>
            <a:off x="7847046" y="190599"/>
            <a:ext cx="133077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600" dirty="0" err="1"/>
              <a:t>Franci</a:t>
            </a:r>
            <a:r>
              <a:rPr lang="en-US" sz="1600" dirty="0"/>
              <a:t> (2015) </a:t>
            </a:r>
          </a:p>
        </p:txBody>
      </p:sp>
      <p:pic>
        <p:nvPicPr>
          <p:cNvPr id="126" name="Imagen 125" descr="IguanaTex Bitmap Display&#10;&#10;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\left(&#10;\frac{\mathbf{M}_{\kappa}}{\Delta t}  +&#10;\frac{\mathbf{M}_{\kappa\tau\rho}}{\Delta t^2}  + \mathbf{L}_\tau + \mathbf{M}_\tau  &#10;\right )&#10;\bar{p}_{n+1}&#10;=&#10;\left( \frac{\mathbf{M}_{\kappa}}{\Delta t} + \frac{\mathbf{M}_{\kappa\tau\rho}}{\Delta t^2} \right)  \, \bar{p}_{n} + \mathbf{Q}^\intercal \, \bar{v}_{n+1} &#10;+&#10;\frac{\mathbf{M}_{\kappa\tau\rho}}{\Delta t^2} \, \bar{\dot{p}}_{n}&#10;+&#10;\bm{f}(\bar{v}_n^\Gamma)&#10;\]&#10;\end{document}">
            <a:extLst>
              <a:ext uri="{FF2B5EF4-FFF2-40B4-BE49-F238E27FC236}">
                <a16:creationId xmlns:a16="http://schemas.microsoft.com/office/drawing/2014/main" id="{268769D8-7849-46BC-A555-0980EE99485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06" y="2193000"/>
            <a:ext cx="8904698" cy="582550"/>
          </a:xfrm>
          <a:prstGeom prst="rect">
            <a:avLst/>
          </a:prstGeom>
        </p:spPr>
      </p:pic>
      <p:sp>
        <p:nvSpPr>
          <p:cNvPr id="68" name="Rectángulo 67">
            <a:extLst>
              <a:ext uri="{FF2B5EF4-FFF2-40B4-BE49-F238E27FC236}">
                <a16:creationId xmlns:a16="http://schemas.microsoft.com/office/drawing/2014/main" id="{491CD2C6-6130-4F84-892F-561AE83F84F6}"/>
              </a:ext>
            </a:extLst>
          </p:cNvPr>
          <p:cNvSpPr/>
          <p:nvPr/>
        </p:nvSpPr>
        <p:spPr>
          <a:xfrm>
            <a:off x="98578" y="2077584"/>
            <a:ext cx="8981979" cy="7901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8" name="Imagen 127" descr="IguanaTex Bitmap Display&#10;&#10;\documentclass{article}&#10;\usepackage{amsmath}&#10;\usepackage{amssymb}&#10;\usepackage{bm}&#10;\pagestyle{empty}&#10;\usepackage{xcolor}&#10;\newcommand{\IntVol}[1]{\int_\Omega {#1} \,d\Omega }&#10;\newcommand{\IntSur}[1]{\int_{\Gamma_t} {#1} \,d\Gamma }&#10;\newcommand{\ParDeriv}[2]{\displaystyle\frac{\partial{#1}}{\partial {#2}}}&#10;\begin{document}&#10;\[ &#10;\frac{\mathbf{M}_{\kappa}^\mathrm{{\color{blue}L}}}{\Delta t}  \, \bar{p}_{(n+1)}&#10;=&#10;\frac{\mathbf{M}_{\kappa}}{\Delta t}  \, \bar{p}_{(n)} + \mathbf{Q}^\intercal \, \bar{v}_{(n+1)}&#10;\]&#10;\end{document}">
            <a:extLst>
              <a:ext uri="{FF2B5EF4-FFF2-40B4-BE49-F238E27FC236}">
                <a16:creationId xmlns:a16="http://schemas.microsoft.com/office/drawing/2014/main" id="{0719238B-76DC-4225-BB9C-D5AEC18D8563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870" y="4041746"/>
            <a:ext cx="4151924" cy="615162"/>
          </a:xfrm>
          <a:prstGeom prst="rect">
            <a:avLst/>
          </a:prstGeom>
        </p:spPr>
      </p:pic>
      <p:sp>
        <p:nvSpPr>
          <p:cNvPr id="72" name="Rectángulo 71">
            <a:extLst>
              <a:ext uri="{FF2B5EF4-FFF2-40B4-BE49-F238E27FC236}">
                <a16:creationId xmlns:a16="http://schemas.microsoft.com/office/drawing/2014/main" id="{D937573C-E335-4953-ADAD-CA279F75CBE1}"/>
              </a:ext>
            </a:extLst>
          </p:cNvPr>
          <p:cNvSpPr/>
          <p:nvPr/>
        </p:nvSpPr>
        <p:spPr>
          <a:xfrm>
            <a:off x="2158200" y="3935211"/>
            <a:ext cx="4384642" cy="7901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CuadroTexto 78">
            <a:extLst>
              <a:ext uri="{FF2B5EF4-FFF2-40B4-BE49-F238E27FC236}">
                <a16:creationId xmlns:a16="http://schemas.microsoft.com/office/drawing/2014/main" id="{09282D5D-AC5B-487A-9A22-22D9DBE080E7}"/>
              </a:ext>
            </a:extLst>
          </p:cNvPr>
          <p:cNvSpPr txBox="1"/>
          <p:nvPr/>
        </p:nvSpPr>
        <p:spPr>
          <a:xfrm>
            <a:off x="3396086" y="4725323"/>
            <a:ext cx="31959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dirty="0" err="1"/>
              <a:t>Ryzhakov</a:t>
            </a:r>
            <a:r>
              <a:rPr lang="en-US" sz="1600" dirty="0"/>
              <a:t> et al (2010, 2017a, 2017b)</a:t>
            </a:r>
          </a:p>
        </p:txBody>
      </p:sp>
      <p:sp>
        <p:nvSpPr>
          <p:cNvPr id="80" name="CuadroTexto 79">
            <a:extLst>
              <a:ext uri="{FF2B5EF4-FFF2-40B4-BE49-F238E27FC236}">
                <a16:creationId xmlns:a16="http://schemas.microsoft.com/office/drawing/2014/main" id="{D82D22E7-0B4F-4FD4-8A4F-791085C192B6}"/>
              </a:ext>
            </a:extLst>
          </p:cNvPr>
          <p:cNvSpPr txBox="1"/>
          <p:nvPr/>
        </p:nvSpPr>
        <p:spPr>
          <a:xfrm>
            <a:off x="5335480" y="2859848"/>
            <a:ext cx="3771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err="1"/>
              <a:t>Franci</a:t>
            </a:r>
            <a:r>
              <a:rPr lang="en-US" sz="1600" dirty="0"/>
              <a:t> et al (2014, 2015, 2017, 2020)</a:t>
            </a:r>
          </a:p>
          <a:p>
            <a:pPr algn="r"/>
            <a:r>
              <a:rPr lang="en-US" sz="1600" dirty="0"/>
              <a:t>(“excellent mass preservation properties”)</a:t>
            </a:r>
          </a:p>
        </p:txBody>
      </p:sp>
      <p:sp>
        <p:nvSpPr>
          <p:cNvPr id="129" name="CuadroTexto 128">
            <a:extLst>
              <a:ext uri="{FF2B5EF4-FFF2-40B4-BE49-F238E27FC236}">
                <a16:creationId xmlns:a16="http://schemas.microsoft.com/office/drawing/2014/main" id="{F8FD2FA2-F817-428C-95A8-771190C9E5D9}"/>
              </a:ext>
            </a:extLst>
          </p:cNvPr>
          <p:cNvSpPr txBox="1"/>
          <p:nvPr/>
        </p:nvSpPr>
        <p:spPr>
          <a:xfrm>
            <a:off x="6545936" y="4162338"/>
            <a:ext cx="21696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0188" indent="-174625" algn="l"/>
            <a:r>
              <a:rPr lang="en-US" dirty="0">
                <a:solidFill>
                  <a:srgbClr val="FF0000"/>
                </a:solidFill>
              </a:rPr>
              <a:t>+ fractional step formulation</a:t>
            </a:r>
          </a:p>
        </p:txBody>
      </p:sp>
      <p:sp>
        <p:nvSpPr>
          <p:cNvPr id="130" name="CuadroTexto 129">
            <a:extLst>
              <a:ext uri="{FF2B5EF4-FFF2-40B4-BE49-F238E27FC236}">
                <a16:creationId xmlns:a16="http://schemas.microsoft.com/office/drawing/2014/main" id="{836FF4E5-32EA-4C06-9E1F-6F9DD8E9F1F8}"/>
              </a:ext>
            </a:extLst>
          </p:cNvPr>
          <p:cNvSpPr txBox="1"/>
          <p:nvPr/>
        </p:nvSpPr>
        <p:spPr>
          <a:xfrm>
            <a:off x="911017" y="5505450"/>
            <a:ext cx="7240760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800" dirty="0">
                <a:solidFill>
                  <a:srgbClr val="002060"/>
                </a:solidFill>
              </a:rPr>
              <a:t>From </a:t>
            </a:r>
            <a:r>
              <a:rPr lang="en-US" sz="1800" b="1" dirty="0" err="1">
                <a:solidFill>
                  <a:srgbClr val="002060"/>
                </a:solidFill>
              </a:rPr>
              <a:t>Rhyzakov</a:t>
            </a:r>
            <a:r>
              <a:rPr lang="en-US" sz="1800" dirty="0">
                <a:solidFill>
                  <a:srgbClr val="002060"/>
                </a:solidFill>
              </a:rPr>
              <a:t> (</a:t>
            </a:r>
            <a:r>
              <a:rPr lang="en-US" sz="1800" b="1" dirty="0">
                <a:solidFill>
                  <a:srgbClr val="002060"/>
                </a:solidFill>
              </a:rPr>
              <a:t>2017a</a:t>
            </a:r>
            <a:r>
              <a:rPr lang="en-US" sz="1800" dirty="0">
                <a:solidFill>
                  <a:srgbClr val="002060"/>
                </a:solidFill>
              </a:rPr>
              <a:t>, </a:t>
            </a:r>
            <a:r>
              <a:rPr lang="en-US" sz="1800" i="1" dirty="0">
                <a:solidFill>
                  <a:srgbClr val="002060"/>
                </a:solidFill>
              </a:rPr>
              <a:t>A modified step method for fluid-structure interaction problems, </a:t>
            </a:r>
            <a:r>
              <a:rPr lang="en-US" sz="1800" b="1" dirty="0">
                <a:solidFill>
                  <a:srgbClr val="002060"/>
                </a:solidFill>
              </a:rPr>
              <a:t>2017b</a:t>
            </a:r>
            <a:r>
              <a:rPr lang="en-US" sz="1800" i="1" dirty="0">
                <a:solidFill>
                  <a:srgbClr val="002060"/>
                </a:solidFill>
              </a:rPr>
              <a:t>, Fast Fluid-structure interaction simulations using a displacement-based finite element model equipped with an explicit streamline integration prediction</a:t>
            </a:r>
            <a:r>
              <a:rPr lang="en-US" sz="1800" dirty="0">
                <a:solidFill>
                  <a:srgbClr val="002060"/>
                </a:solidFill>
              </a:rPr>
              <a:t>)</a:t>
            </a:r>
          </a:p>
          <a:p>
            <a:pPr marL="0" indent="0" algn="just">
              <a:buNone/>
            </a:pPr>
            <a:endParaRPr lang="en-US" sz="1800" dirty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6845102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B3E8A8-D5F2-456B-AB39-63C81B305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Displacement-based Equations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596BD06-A76E-432B-B5E9-46F8E8611D60}"/>
              </a:ext>
            </a:extLst>
          </p:cNvPr>
          <p:cNvSpPr>
            <a:spLocks noGrp="1"/>
          </p:cNvSpPr>
          <p:nvPr>
            <p:ph type="dt" sz="half" idx="7"/>
          </p:nvPr>
        </p:nvSpPr>
        <p:spPr/>
        <p:txBody>
          <a:bodyPr/>
          <a:lstStyle/>
          <a:p>
            <a:pPr lvl="0"/>
            <a:fld id="{D4917BC9-0FC9-468E-9682-A4303D8523B5}" type="datetime1">
              <a:rPr lang="en-US" smtClean="0"/>
              <a:t>12/20/2020</a:t>
            </a:fld>
            <a:endParaRPr lang="en-U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21E858E-1FF1-4E19-817A-F1FE8E14B563}"/>
              </a:ext>
            </a:extLst>
          </p:cNvPr>
          <p:cNvSpPr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D0FAF583-E1A6-47D7-A6FE-9CC9BAC2B8C1}" type="slidenum">
              <a:rPr lang="en-US" smtClean="0"/>
              <a:t>17</a:t>
            </a:fld>
            <a:endParaRPr lang="en-US"/>
          </a:p>
        </p:txBody>
      </p:sp>
      <p:sp>
        <p:nvSpPr>
          <p:cNvPr id="66" name="CuadroTexto 65">
            <a:extLst>
              <a:ext uri="{FF2B5EF4-FFF2-40B4-BE49-F238E27FC236}">
                <a16:creationId xmlns:a16="http://schemas.microsoft.com/office/drawing/2014/main" id="{90718B0C-7382-41DE-9D2C-020AA5298A68}"/>
              </a:ext>
            </a:extLst>
          </p:cNvPr>
          <p:cNvSpPr txBox="1"/>
          <p:nvPr/>
        </p:nvSpPr>
        <p:spPr>
          <a:xfrm>
            <a:off x="7581530" y="190599"/>
            <a:ext cx="159629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600" b="1" dirty="0" err="1"/>
              <a:t>Ryzhakov</a:t>
            </a:r>
            <a:r>
              <a:rPr lang="en-US" sz="1600" b="1" dirty="0"/>
              <a:t> (2010) </a:t>
            </a:r>
          </a:p>
        </p:txBody>
      </p:sp>
      <p:pic>
        <p:nvPicPr>
          <p:cNvPr id="6" name="Imagen 5" descr="IguanaTex Bitmap Display&#10;&#10;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sigma_{ij} = -p\, \delta_{ij} + 2 \mu D_{ij}&#10;\]&#10;\end{document}">
            <a:extLst>
              <a:ext uri="{FF2B5EF4-FFF2-40B4-BE49-F238E27FC236}">
                <a16:creationId xmlns:a16="http://schemas.microsoft.com/office/drawing/2014/main" id="{5F1D1AAD-8F10-480F-9FA0-EC74DB18E92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5971" y="1116553"/>
            <a:ext cx="2479086" cy="279924"/>
          </a:xfrm>
          <a:prstGeom prst="rect">
            <a:avLst/>
          </a:prstGeom>
        </p:spPr>
      </p:pic>
      <p:pic>
        <p:nvPicPr>
          <p:cNvPr id="37" name="Imagen 36" descr="IguanaTex Bitmap Display&#10;&#10;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rho \frac{d v_i}{dt} = - \ParDeriv{p}{x_i}+ \mu \ParDeriv{^2v_i}{x^2_j} + \rho \, b_i &#10;\]&#10;\end{document}">
            <a:extLst>
              <a:ext uri="{FF2B5EF4-FFF2-40B4-BE49-F238E27FC236}">
                <a16:creationId xmlns:a16="http://schemas.microsoft.com/office/drawing/2014/main" id="{A4ECC2C8-8E01-4094-A3BB-E378E8B0AF1B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8687" y="2007653"/>
            <a:ext cx="3454624" cy="727465"/>
          </a:xfrm>
          <a:prstGeom prst="rect">
            <a:avLst/>
          </a:prstGeom>
        </p:spPr>
      </p:pic>
      <p:pic>
        <p:nvPicPr>
          <p:cNvPr id="108" name="Imagen 107" descr="IguanaTex Bitmap Display&#10;&#10;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vdots&#10;\]&#10;\end{document}">
            <a:extLst>
              <a:ext uri="{FF2B5EF4-FFF2-40B4-BE49-F238E27FC236}">
                <a16:creationId xmlns:a16="http://schemas.microsoft.com/office/drawing/2014/main" id="{231A4026-7978-4AA6-AC16-E6D424F86899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4605" y="1605095"/>
            <a:ext cx="30172" cy="251428"/>
          </a:xfrm>
          <a:prstGeom prst="rect">
            <a:avLst/>
          </a:prstGeom>
        </p:spPr>
      </p:pic>
      <p:sp>
        <p:nvSpPr>
          <p:cNvPr id="123" name="CuadroTexto 122">
            <a:extLst>
              <a:ext uri="{FF2B5EF4-FFF2-40B4-BE49-F238E27FC236}">
                <a16:creationId xmlns:a16="http://schemas.microsoft.com/office/drawing/2014/main" id="{3C2F4DB0-087D-4C0E-B04D-BF5F9B9E0EB6}"/>
              </a:ext>
            </a:extLst>
          </p:cNvPr>
          <p:cNvSpPr txBox="1"/>
          <p:nvPr/>
        </p:nvSpPr>
        <p:spPr>
          <a:xfrm>
            <a:off x="273995" y="1022713"/>
            <a:ext cx="32519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Incompressible Newtonian Fluid:</a:t>
            </a:r>
          </a:p>
        </p:txBody>
      </p:sp>
      <p:sp>
        <p:nvSpPr>
          <p:cNvPr id="127" name="CuadroTexto 126">
            <a:extLst>
              <a:ext uri="{FF2B5EF4-FFF2-40B4-BE49-F238E27FC236}">
                <a16:creationId xmlns:a16="http://schemas.microsoft.com/office/drawing/2014/main" id="{80027F56-9D77-4882-80FE-F8C78D58EF33}"/>
              </a:ext>
            </a:extLst>
          </p:cNvPr>
          <p:cNvSpPr txBox="1"/>
          <p:nvPr/>
        </p:nvSpPr>
        <p:spPr>
          <a:xfrm>
            <a:off x="1037565" y="2176727"/>
            <a:ext cx="2488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Linear Momentum Eq:</a:t>
            </a:r>
          </a:p>
        </p:txBody>
      </p:sp>
      <p:pic>
        <p:nvPicPr>
          <p:cNvPr id="135" name="Imagen 134" descr="IguanaTex Bitmap Display&#10;&#10;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rho \frac{d^2 u_i}{dt^2} = - \ParDeriv{p}{x_i}+ \mu \ParDeriv{^2}{x^2_j}\left( \frac{du_i}{dt}\right) + \rho \, b_i &#10;\]&#10;\end{document}">
            <a:extLst>
              <a:ext uri="{FF2B5EF4-FFF2-40B4-BE49-F238E27FC236}">
                <a16:creationId xmlns:a16="http://schemas.microsoft.com/office/drawing/2014/main" id="{108A6030-68E4-40EF-9748-24BAE0A21641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906" y="3202459"/>
            <a:ext cx="4453632" cy="727465"/>
          </a:xfrm>
          <a:prstGeom prst="rect">
            <a:avLst/>
          </a:prstGeom>
        </p:spPr>
      </p:pic>
      <p:sp>
        <p:nvSpPr>
          <p:cNvPr id="136" name="CuadroTexto 135">
            <a:extLst>
              <a:ext uri="{FF2B5EF4-FFF2-40B4-BE49-F238E27FC236}">
                <a16:creationId xmlns:a16="http://schemas.microsoft.com/office/drawing/2014/main" id="{90D83012-09C3-4BDA-8E7C-50AD2435D9A8}"/>
              </a:ext>
            </a:extLst>
          </p:cNvPr>
          <p:cNvSpPr txBox="1"/>
          <p:nvPr/>
        </p:nvSpPr>
        <p:spPr>
          <a:xfrm>
            <a:off x="3023275" y="3325520"/>
            <a:ext cx="5026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or,</a:t>
            </a:r>
          </a:p>
        </p:txBody>
      </p:sp>
      <p:pic>
        <p:nvPicPr>
          <p:cNvPr id="9" name="Imagen 8" descr="IguanaTex Bitmap Display&#10;&#10;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\frac{1}{\kappa} \, \ParDeriv{p}{t} = \ParDeriv{v_k}{x_k}&#10;\]&#10;\end{document}">
            <a:extLst>
              <a:ext uri="{FF2B5EF4-FFF2-40B4-BE49-F238E27FC236}">
                <a16:creationId xmlns:a16="http://schemas.microsoft.com/office/drawing/2014/main" id="{D2B660F5-47B7-4FF5-9642-5985FBA023E4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6087" y="4545070"/>
            <a:ext cx="1473371" cy="621867"/>
          </a:xfrm>
          <a:prstGeom prst="rect">
            <a:avLst/>
          </a:prstGeom>
        </p:spPr>
      </p:pic>
      <p:sp>
        <p:nvSpPr>
          <p:cNvPr id="22" name="CuadroTexto 21">
            <a:extLst>
              <a:ext uri="{FF2B5EF4-FFF2-40B4-BE49-F238E27FC236}">
                <a16:creationId xmlns:a16="http://schemas.microsoft.com/office/drawing/2014/main" id="{05A07FD2-2E12-49FF-ABBC-D689AF9A242C}"/>
              </a:ext>
            </a:extLst>
          </p:cNvPr>
          <p:cNvSpPr txBox="1"/>
          <p:nvPr/>
        </p:nvSpPr>
        <p:spPr>
          <a:xfrm>
            <a:off x="1037565" y="4671337"/>
            <a:ext cx="2488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Continuity Eq: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155347EC-3541-4A51-8284-A0696F1866E3}"/>
              </a:ext>
            </a:extLst>
          </p:cNvPr>
          <p:cNvSpPr txBox="1"/>
          <p:nvPr/>
        </p:nvSpPr>
        <p:spPr>
          <a:xfrm>
            <a:off x="3023274" y="5653997"/>
            <a:ext cx="5026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or,</a:t>
            </a:r>
          </a:p>
        </p:txBody>
      </p:sp>
      <p:pic>
        <p:nvPicPr>
          <p:cNvPr id="13" name="Imagen 12" descr="IguanaTex Bitmap Display&#10;&#10;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\frac{1}{\kappa} \, \ParDeriv{p}{t} = \ParDeriv{}{x_k}\left( &#10;\frac{du_i}{dt}&#10;\right)&#10;\]&#10;\end{document}">
            <a:extLst>
              <a:ext uri="{FF2B5EF4-FFF2-40B4-BE49-F238E27FC236}">
                <a16:creationId xmlns:a16="http://schemas.microsoft.com/office/drawing/2014/main" id="{9F3EB986-F8CE-4C5A-B26E-FF4C888E3BD9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6087" y="5509196"/>
            <a:ext cx="2368458" cy="66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5959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B3E8A8-D5F2-456B-AB39-63C81B305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Displacement-based Equations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596BD06-A76E-432B-B5E9-46F8E8611D60}"/>
              </a:ext>
            </a:extLst>
          </p:cNvPr>
          <p:cNvSpPr>
            <a:spLocks noGrp="1"/>
          </p:cNvSpPr>
          <p:nvPr>
            <p:ph type="dt" sz="half" idx="7"/>
          </p:nvPr>
        </p:nvSpPr>
        <p:spPr/>
        <p:txBody>
          <a:bodyPr/>
          <a:lstStyle/>
          <a:p>
            <a:pPr lvl="0"/>
            <a:fld id="{D4917BC9-0FC9-468E-9682-A4303D8523B5}" type="datetime1">
              <a:rPr lang="en-US" smtClean="0"/>
              <a:t>12/20/2020</a:t>
            </a:fld>
            <a:endParaRPr lang="en-U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21E858E-1FF1-4E19-817A-F1FE8E14B563}"/>
              </a:ext>
            </a:extLst>
          </p:cNvPr>
          <p:cNvSpPr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D0FAF583-E1A6-47D7-A6FE-9CC9BAC2B8C1}" type="slidenum">
              <a:rPr lang="en-US" smtClean="0"/>
              <a:t>18</a:t>
            </a:fld>
            <a:endParaRPr lang="en-US"/>
          </a:p>
        </p:txBody>
      </p:sp>
      <p:sp>
        <p:nvSpPr>
          <p:cNvPr id="66" name="CuadroTexto 65">
            <a:extLst>
              <a:ext uri="{FF2B5EF4-FFF2-40B4-BE49-F238E27FC236}">
                <a16:creationId xmlns:a16="http://schemas.microsoft.com/office/drawing/2014/main" id="{90718B0C-7382-41DE-9D2C-020AA5298A68}"/>
              </a:ext>
            </a:extLst>
          </p:cNvPr>
          <p:cNvSpPr txBox="1"/>
          <p:nvPr/>
        </p:nvSpPr>
        <p:spPr>
          <a:xfrm>
            <a:off x="7581530" y="190599"/>
            <a:ext cx="159629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600" b="1" dirty="0" err="1"/>
              <a:t>Ryzhakov</a:t>
            </a:r>
            <a:r>
              <a:rPr lang="en-US" sz="1600" b="1" dirty="0"/>
              <a:t> (2010) </a:t>
            </a:r>
          </a:p>
        </p:txBody>
      </p:sp>
      <p:pic>
        <p:nvPicPr>
          <p:cNvPr id="125" name="Imagen 124" descr="IguanaTex Bitmap Display&#10;&#10;\documentclass{article}&#10;\usepackage{amsmath}&#10;\usepackage{amssymb}&#10;\usepackage{bm}&#10;\usepackage{xcolor}&#10;\pagestyle{empty}&#10;\newcommand{\IntVol}[1]{\int_\Omega {#1} \,d\Omega }&#10;\newcommand{\IntSur}[1]{\int_{\Gamma_t} {#1} \,d\Gamma }&#10;\newcommand{\ParDeriv}[2]{\displaystyle\frac{\partial{#1}}{\partial {#2}}}&#10;\begin{document}&#10;\[&#10;\IntVol{N_I \rho N_J } \, \bar{\dot{v}}_i&#10;=&#10;-&#10;\IntVol{\ParDeriv{N_I}{x_j} N_J } \, \bar{p}_{iJ}&#10;+&#10;\IntVol{\ParDeriv{N_I}{x_j} \mu\ParDeriv{N_J}{x_j} } \, \bar{v}_{iJ}&#10;+&#10;\IntVol{N_I b_i}&#10;+&#10;\IntSur{N_I t_i}&#10;\]&#10;\end{document}">
            <a:extLst>
              <a:ext uri="{FF2B5EF4-FFF2-40B4-BE49-F238E27FC236}">
                <a16:creationId xmlns:a16="http://schemas.microsoft.com/office/drawing/2014/main" id="{87839E21-DB53-4EA2-8A10-CF657AF3D86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12" y="2390774"/>
            <a:ext cx="9101181" cy="579048"/>
          </a:xfrm>
          <a:prstGeom prst="rect">
            <a:avLst/>
          </a:prstGeom>
        </p:spPr>
      </p:pic>
      <p:pic>
        <p:nvPicPr>
          <p:cNvPr id="130" name="Imagen 129" descr="IguanaTex Bitmap Display&#10;&#10;\documentclass{article}&#10;\usepackage{amsmath}&#10;\usepackage{amssymb}&#10;\usepackage{bm}&#10;\usepackage{xcolor}&#10;\pagestyle{empty}&#10;\newcommand{\IntVol}[1]{\int_\Omega {#1} \,d\Omega }&#10;\newcommand{\IntSur}[1]{\int_{\Gamma_t} {#1} \,d\Gamma }&#10;\newcommand{\ParDeriv}[2]{\displaystyle\frac{\partial{#1}}{\partial {#2}}}&#10;\begin{document}&#10;\[&#10;\rho \mathbf{M} \bar{\dot{\bm{v}}}&#10;= &#10;-\mathbf{G} \bar{\mathbf{p}}&#10;+&#10;\mu \mathbf{L}\bar{\bm{v}}&#10;+&#10;\bar{\mathbf{F}}&#10;\]&#10;\end{document}">
            <a:extLst>
              <a:ext uri="{FF2B5EF4-FFF2-40B4-BE49-F238E27FC236}">
                <a16:creationId xmlns:a16="http://schemas.microsoft.com/office/drawing/2014/main" id="{A19B3F58-FABE-4AAB-A984-EABBC1E83A03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3818" y="3782549"/>
            <a:ext cx="2747434" cy="268190"/>
          </a:xfrm>
          <a:prstGeom prst="rect">
            <a:avLst/>
          </a:prstGeom>
        </p:spPr>
      </p:pic>
      <p:pic>
        <p:nvPicPr>
          <p:cNvPr id="109" name="Imagen 108" descr="IguanaTex Bitmap Display&#10;&#10;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vdots&#10;\]&#10;\end{document}">
            <a:extLst>
              <a:ext uri="{FF2B5EF4-FFF2-40B4-BE49-F238E27FC236}">
                <a16:creationId xmlns:a16="http://schemas.microsoft.com/office/drawing/2014/main" id="{28B21153-9FD4-4326-AA55-8E4B7ED37C07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7890" y="1840229"/>
            <a:ext cx="30172" cy="251428"/>
          </a:xfrm>
          <a:prstGeom prst="rect">
            <a:avLst/>
          </a:prstGeom>
        </p:spPr>
      </p:pic>
      <p:pic>
        <p:nvPicPr>
          <p:cNvPr id="116" name="Imagen 115" descr="IguanaTex Bitmap Display&#10;&#10;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=&#10;\]&#10;\end{document}">
            <a:extLst>
              <a:ext uri="{FF2B5EF4-FFF2-40B4-BE49-F238E27FC236}">
                <a16:creationId xmlns:a16="http://schemas.microsoft.com/office/drawing/2014/main" id="{C2574F87-F78A-41A9-94DD-66E27FAC0C4F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2222" y="3312457"/>
            <a:ext cx="338286" cy="118857"/>
          </a:xfrm>
          <a:prstGeom prst="rect">
            <a:avLst/>
          </a:prstGeom>
        </p:spPr>
      </p:pic>
      <p:sp>
        <p:nvSpPr>
          <p:cNvPr id="138" name="CuadroTexto 137">
            <a:extLst>
              <a:ext uri="{FF2B5EF4-FFF2-40B4-BE49-F238E27FC236}">
                <a16:creationId xmlns:a16="http://schemas.microsoft.com/office/drawing/2014/main" id="{68566F30-3BCA-4479-96F3-17F99030DD2C}"/>
              </a:ext>
            </a:extLst>
          </p:cNvPr>
          <p:cNvSpPr txBox="1"/>
          <p:nvPr/>
        </p:nvSpPr>
        <p:spPr>
          <a:xfrm>
            <a:off x="-264763" y="1006233"/>
            <a:ext cx="2488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Linear Momentum Eq:</a:t>
            </a:r>
          </a:p>
        </p:txBody>
      </p:sp>
      <p:pic>
        <p:nvPicPr>
          <p:cNvPr id="139" name="Imagen 138" descr="IguanaTex Bitmap Display&#10;&#10;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rho \frac{d v_i}{dt} = - \ParDeriv{p}{x_i}+ \mu \ParDeriv{^2v_i}{x^2_j} + \rho \, b_i &#10;\]&#10;\end{document}">
            <a:extLst>
              <a:ext uri="{FF2B5EF4-FFF2-40B4-BE49-F238E27FC236}">
                <a16:creationId xmlns:a16="http://schemas.microsoft.com/office/drawing/2014/main" id="{34CECFC0-D979-4255-912A-FAC53A0A1A77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0043" y="835345"/>
            <a:ext cx="3454624" cy="727465"/>
          </a:xfrm>
          <a:prstGeom prst="rect">
            <a:avLst/>
          </a:prstGeom>
        </p:spPr>
      </p:pic>
      <p:sp>
        <p:nvSpPr>
          <p:cNvPr id="142" name="CuadroTexto 141">
            <a:extLst>
              <a:ext uri="{FF2B5EF4-FFF2-40B4-BE49-F238E27FC236}">
                <a16:creationId xmlns:a16="http://schemas.microsoft.com/office/drawing/2014/main" id="{961DDCEB-A31D-42D0-8D16-086835FC0AFA}"/>
              </a:ext>
            </a:extLst>
          </p:cNvPr>
          <p:cNvSpPr txBox="1"/>
          <p:nvPr/>
        </p:nvSpPr>
        <p:spPr>
          <a:xfrm>
            <a:off x="22261" y="4504146"/>
            <a:ext cx="30849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dirty="0"/>
              <a:t>Integration using Newmark:</a:t>
            </a:r>
          </a:p>
        </p:txBody>
      </p:sp>
      <p:pic>
        <p:nvPicPr>
          <p:cNvPr id="145" name="Imagen 144" descr="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\bar{v}_{n+1} = \bar{v}_n + (1-\gamma) \: \Delta t \: \bar{\dot{v}}_n - \gamma \: \Delta t \: \bar{\dot{v}}_{n+1}&#10;\]&#10;\end{document}" title="IguanaTex Bitmap Display">
            <a:extLst>
              <a:ext uri="{FF2B5EF4-FFF2-40B4-BE49-F238E27FC236}">
                <a16:creationId xmlns:a16="http://schemas.microsoft.com/office/drawing/2014/main" id="{C3922821-B19B-4E60-9EF1-BB9561D535D1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195" y="5148981"/>
            <a:ext cx="5068800" cy="327314"/>
          </a:xfrm>
          <a:prstGeom prst="rect">
            <a:avLst/>
          </a:prstGeom>
        </p:spPr>
      </p:pic>
      <p:pic>
        <p:nvPicPr>
          <p:cNvPr id="146" name="Imagen 145" descr="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\bar{x}_{n+1} = \bar{x}_n + \Delta t \: \bar{v}_n + (\frac{1}{2}-\beta) \: \Delta t^2 \: \bar{\dot{v}}_n + \beta \: \Delta t^2 \: \bar{\dot{v}}_{n+1}&#10;\]&#10;\end{document}" title="IguanaTex Bitmap Display">
            <a:extLst>
              <a:ext uri="{FF2B5EF4-FFF2-40B4-BE49-F238E27FC236}">
                <a16:creationId xmlns:a16="http://schemas.microsoft.com/office/drawing/2014/main" id="{8F8AF5F0-B67C-4829-956E-BE4B75DF4219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195" y="5721020"/>
            <a:ext cx="6606627" cy="616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7309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B3E8A8-D5F2-456B-AB39-63C81B305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Displacement-based Equations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596BD06-A76E-432B-B5E9-46F8E8611D60}"/>
              </a:ext>
            </a:extLst>
          </p:cNvPr>
          <p:cNvSpPr>
            <a:spLocks noGrp="1"/>
          </p:cNvSpPr>
          <p:nvPr>
            <p:ph type="dt" sz="half" idx="7"/>
          </p:nvPr>
        </p:nvSpPr>
        <p:spPr/>
        <p:txBody>
          <a:bodyPr/>
          <a:lstStyle/>
          <a:p>
            <a:pPr lvl="0"/>
            <a:fld id="{D4917BC9-0FC9-468E-9682-A4303D8523B5}" type="datetime1">
              <a:rPr lang="en-US" smtClean="0"/>
              <a:t>12/20/2020</a:t>
            </a:fld>
            <a:endParaRPr lang="en-U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21E858E-1FF1-4E19-817A-F1FE8E14B563}"/>
              </a:ext>
            </a:extLst>
          </p:cNvPr>
          <p:cNvSpPr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D0FAF583-E1A6-47D7-A6FE-9CC9BAC2B8C1}" type="slidenum">
              <a:rPr lang="en-US" smtClean="0"/>
              <a:t>19</a:t>
            </a:fld>
            <a:endParaRPr lang="en-US"/>
          </a:p>
        </p:txBody>
      </p:sp>
      <p:sp>
        <p:nvSpPr>
          <p:cNvPr id="66" name="CuadroTexto 65">
            <a:extLst>
              <a:ext uri="{FF2B5EF4-FFF2-40B4-BE49-F238E27FC236}">
                <a16:creationId xmlns:a16="http://schemas.microsoft.com/office/drawing/2014/main" id="{90718B0C-7382-41DE-9D2C-020AA5298A68}"/>
              </a:ext>
            </a:extLst>
          </p:cNvPr>
          <p:cNvSpPr txBox="1"/>
          <p:nvPr/>
        </p:nvSpPr>
        <p:spPr>
          <a:xfrm>
            <a:off x="7581530" y="190599"/>
            <a:ext cx="159629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600" b="1" dirty="0" err="1"/>
              <a:t>Ryzhakov</a:t>
            </a:r>
            <a:r>
              <a:rPr lang="en-US" sz="1600" b="1" dirty="0"/>
              <a:t> (2010) </a:t>
            </a:r>
          </a:p>
        </p:txBody>
      </p:sp>
      <p:pic>
        <p:nvPicPr>
          <p:cNvPr id="125" name="Imagen 124" descr="IguanaTex Bitmap Display&#10;&#10;\documentclass{article}&#10;\usepackage{amsmath}&#10;\usepackage{amssymb}&#10;\usepackage{bm}&#10;\usepackage{xcolor}&#10;\pagestyle{empty}&#10;\newcommand{\IntVol}[1]{\int_\Omega {#1} \,d\Omega }&#10;\newcommand{\IntSur}[1]{\int_{\Gamma_t} {#1} \,d\Gamma }&#10;\newcommand{\ParDeriv}[2]{\displaystyle\frac{\partial{#1}}{\partial {#2}}}&#10;\begin{document}&#10;\[&#10;\IntVol{N_I \rho N_J } \, \bar{\dot{v}}_i&#10;=&#10;-&#10;\IntVol{\ParDeriv{N_I}{x_j} N_J } \, \bar{p}_{iJ}&#10;+&#10;\IntVol{\ParDeriv{N_I}{x_j} \mu\ParDeriv{N_J}{x_j} } \, \bar{v}_{iJ}&#10;+&#10;\IntVol{N_I b_i}&#10;+&#10;\IntSur{N_I t_i}&#10;\]&#10;\end{document}">
            <a:extLst>
              <a:ext uri="{FF2B5EF4-FFF2-40B4-BE49-F238E27FC236}">
                <a16:creationId xmlns:a16="http://schemas.microsoft.com/office/drawing/2014/main" id="{87839E21-DB53-4EA2-8A10-CF657AF3D86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12" y="2390774"/>
            <a:ext cx="9101181" cy="579048"/>
          </a:xfrm>
          <a:prstGeom prst="rect">
            <a:avLst/>
          </a:prstGeom>
        </p:spPr>
      </p:pic>
      <p:sp>
        <p:nvSpPr>
          <p:cNvPr id="138" name="CuadroTexto 137">
            <a:extLst>
              <a:ext uri="{FF2B5EF4-FFF2-40B4-BE49-F238E27FC236}">
                <a16:creationId xmlns:a16="http://schemas.microsoft.com/office/drawing/2014/main" id="{68566F30-3BCA-4479-96F3-17F99030DD2C}"/>
              </a:ext>
            </a:extLst>
          </p:cNvPr>
          <p:cNvSpPr txBox="1"/>
          <p:nvPr/>
        </p:nvSpPr>
        <p:spPr>
          <a:xfrm>
            <a:off x="-264763" y="1006233"/>
            <a:ext cx="2488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Linear Momentum Eq:</a:t>
            </a:r>
          </a:p>
        </p:txBody>
      </p:sp>
      <p:pic>
        <p:nvPicPr>
          <p:cNvPr id="139" name="Imagen 138" descr="IguanaTex Bitmap Display&#10;&#10;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rho \frac{d v_i}{dt} = - \ParDeriv{p}{x_i}+ \mu \ParDeriv{^2v_i}{x^2_j} + \rho \, b_i &#10;\]&#10;\end{document}">
            <a:extLst>
              <a:ext uri="{FF2B5EF4-FFF2-40B4-BE49-F238E27FC236}">
                <a16:creationId xmlns:a16="http://schemas.microsoft.com/office/drawing/2014/main" id="{34CECFC0-D979-4255-912A-FAC53A0A1A77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0043" y="835345"/>
            <a:ext cx="3454624" cy="727465"/>
          </a:xfrm>
          <a:prstGeom prst="rect">
            <a:avLst/>
          </a:prstGeom>
        </p:spPr>
      </p:pic>
      <p:pic>
        <p:nvPicPr>
          <p:cNvPr id="18" name="Imagen 17" descr="IguanaTex Bitmap Display&#10;&#10;\documentclass{article}&#10;\usepackage{amsmath}&#10;\usepackage{amssymb}&#10;\usepackage{bm}&#10;\usepackage{xcolor}&#10;\pagestyle{empty}&#10;\definecolor{rred}{rgb}{0.8, 0.25, 0.33}&#10;\newcommand{\IntVol}[1]{\int_\Omega {#1} \,d\Omega }&#10;\newcommand{\IntSur}[1]{\int_{\Gamma_t} {#1} \,d\Gamma }&#10;\newcommand{\ParDeriv}[2]{\displaystyle\frac{\partial{#1}}{\partial {#2}}}&#10;\begin{document}&#10;\[ &#10;\bar{\dot{v}}_{n+1} = \frac{1}{\beta \Delta t^2}&#10;\left(&#10;\bar{u}_{n+1} - \bar{u}_n - \Delta t \: \bar{v}_{n} - \left(0.5- \beta \right) \Delta t^2  \: \bar{\dot{v}}_{n}&#10;\right)&#10;\]&#10;\end{document}">
            <a:extLst>
              <a:ext uri="{FF2B5EF4-FFF2-40B4-BE49-F238E27FC236}">
                <a16:creationId xmlns:a16="http://schemas.microsoft.com/office/drawing/2014/main" id="{F0855672-3C86-4E47-A7B0-87183D272AF1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034" y="5015736"/>
            <a:ext cx="6426515" cy="618514"/>
          </a:xfrm>
          <a:prstGeom prst="rect">
            <a:avLst/>
          </a:prstGeom>
        </p:spPr>
      </p:pic>
      <p:pic>
        <p:nvPicPr>
          <p:cNvPr id="28" name="Imagen 27" descr="IguanaTex Bitmap Display&#10;&#10;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bar{v}_{n+1} = \frac{\gamma}{\beta \Delta t} &#10;\left( \bar{u}_{n+1} - u_n + \left( \beta/\gamma -1 \right) \Delta t \: \bar{\dot{v}}_n + (\beta/\gamma-0.5) \: \Delta t^2 \: \bar{\dot{v}}_n&#10;\right)&#10;\]&#10;\end{document}">
            <a:extLst>
              <a:ext uri="{FF2B5EF4-FFF2-40B4-BE49-F238E27FC236}">
                <a16:creationId xmlns:a16="http://schemas.microsoft.com/office/drawing/2014/main" id="{03253604-AA67-4522-97D4-C216E542B667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706" y="5811506"/>
            <a:ext cx="7829496" cy="554819"/>
          </a:xfrm>
          <a:prstGeom prst="rect">
            <a:avLst/>
          </a:prstGeom>
        </p:spPr>
      </p:pic>
      <p:pic>
        <p:nvPicPr>
          <p:cNvPr id="41" name="Imagen 40" descr="IguanaTex Bitmap Display&#10;&#10;\documentclass{article}&#10;\usepackage{amsmath}&#10;\usepackage{amssymb}&#10;\usepackage{bm}&#10;\usepackage{xcolor}&#10;\pagestyle{empty}&#10;\newcommand{\IntVol}[1]{\int_\Omega {#1} \,d\Omega }&#10;\newcommand{\IntSur}[1]{\int_{\Gamma_t} {#1} \,d\Gamma }&#10;\newcommand{\ParDeriv}[2]{\displaystyle\frac{\partial{#1}}{\partial {#2}}}&#10;\begin{document}&#10;\[&#10;\rho \mathbf{M} \bar{\dot{\bm{v}}}&#10;= &#10;-\mathbf{G} \bar{\mathbf{p}}&#10;+&#10;\mu \mathbf{L}\bar{\bm{v}}&#10;+&#10;\bar{\mathbf{F}}&#10;\]&#10;\end{document}">
            <a:extLst>
              <a:ext uri="{FF2B5EF4-FFF2-40B4-BE49-F238E27FC236}">
                <a16:creationId xmlns:a16="http://schemas.microsoft.com/office/drawing/2014/main" id="{5A624852-7FCF-4C3A-BEA7-D3D65A73535C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3818" y="3782549"/>
            <a:ext cx="2747434" cy="268190"/>
          </a:xfrm>
          <a:prstGeom prst="rect">
            <a:avLst/>
          </a:prstGeom>
        </p:spPr>
      </p:pic>
      <p:pic>
        <p:nvPicPr>
          <p:cNvPr id="42" name="Imagen 41" descr="IguanaTex Bitmap Display&#10;&#10;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vdots&#10;\]&#10;\end{document}">
            <a:extLst>
              <a:ext uri="{FF2B5EF4-FFF2-40B4-BE49-F238E27FC236}">
                <a16:creationId xmlns:a16="http://schemas.microsoft.com/office/drawing/2014/main" id="{A2B9FEBD-157D-4A0E-AA33-359422DFCB1E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7890" y="1840229"/>
            <a:ext cx="30172" cy="251428"/>
          </a:xfrm>
          <a:prstGeom prst="rect">
            <a:avLst/>
          </a:prstGeom>
        </p:spPr>
      </p:pic>
      <p:pic>
        <p:nvPicPr>
          <p:cNvPr id="43" name="Imagen 42" descr="IguanaTex Bitmap Display&#10;&#10;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=&#10;\]&#10;\end{document}">
            <a:extLst>
              <a:ext uri="{FF2B5EF4-FFF2-40B4-BE49-F238E27FC236}">
                <a16:creationId xmlns:a16="http://schemas.microsoft.com/office/drawing/2014/main" id="{18DAC418-CF43-49D3-86FD-2FE1062FFA09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2222" y="3312457"/>
            <a:ext cx="338286" cy="118857"/>
          </a:xfrm>
          <a:prstGeom prst="rect">
            <a:avLst/>
          </a:prstGeom>
        </p:spPr>
      </p:pic>
      <p:sp>
        <p:nvSpPr>
          <p:cNvPr id="44" name="CuadroTexto 43">
            <a:extLst>
              <a:ext uri="{FF2B5EF4-FFF2-40B4-BE49-F238E27FC236}">
                <a16:creationId xmlns:a16="http://schemas.microsoft.com/office/drawing/2014/main" id="{3E1B7318-F1B2-41BC-92BC-4C67D3445583}"/>
              </a:ext>
            </a:extLst>
          </p:cNvPr>
          <p:cNvSpPr txBox="1"/>
          <p:nvPr/>
        </p:nvSpPr>
        <p:spPr>
          <a:xfrm>
            <a:off x="22261" y="4504146"/>
            <a:ext cx="30849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dirty="0"/>
              <a:t>Integration using Newmark:</a:t>
            </a:r>
          </a:p>
        </p:txBody>
      </p:sp>
    </p:spTree>
    <p:extLst>
      <p:ext uri="{BB962C8B-B14F-4D97-AF65-F5344CB8AC3E}">
        <p14:creationId xmlns:p14="http://schemas.microsoft.com/office/powerpoint/2010/main" val="20776864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B883D2-95D2-4FAE-91B4-23883B883C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Self Introduction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F145DDE-C57B-4D46-B69E-7202DC60C20E}"/>
              </a:ext>
            </a:extLst>
          </p:cNvPr>
          <p:cNvSpPr>
            <a:spLocks noGrp="1"/>
          </p:cNvSpPr>
          <p:nvPr>
            <p:ph type="dt" sz="half" idx="7"/>
          </p:nvPr>
        </p:nvSpPr>
        <p:spPr/>
        <p:txBody>
          <a:bodyPr/>
          <a:lstStyle/>
          <a:p>
            <a:pPr lvl="0"/>
            <a:fld id="{6C1B83C1-F838-4421-8DDF-ED564519A29F}" type="datetime1">
              <a:rPr lang="en-US" smtClean="0"/>
              <a:t>12/21/2020</a:t>
            </a:fld>
            <a:endParaRPr lang="en-U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230D2DD6-601C-4955-9266-406984F9F513}"/>
              </a:ext>
            </a:extLst>
          </p:cNvPr>
          <p:cNvSpPr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D0FAF583-E1A6-47D7-A6FE-9CC9BAC2B8C1}" type="slidenum">
              <a:rPr lang="en-US" smtClean="0"/>
              <a:t>2</a:t>
            </a:fld>
            <a:endParaRPr lang="en-US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68008EC9-4D6E-4720-AAE1-ABFD1AF05B73}"/>
              </a:ext>
            </a:extLst>
          </p:cNvPr>
          <p:cNvSpPr txBox="1"/>
          <p:nvPr/>
        </p:nvSpPr>
        <p:spPr>
          <a:xfrm>
            <a:off x="71198" y="600902"/>
            <a:ext cx="42213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Eduardo Fernández Sánchez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/>
              <a:t>Chilean (University of Concepción)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/>
              <a:t>PhD with Professor Pierre </a:t>
            </a:r>
            <a:r>
              <a:rPr lang="en-US" sz="2000" dirty="0" err="1"/>
              <a:t>Duysinx</a:t>
            </a:r>
            <a:r>
              <a:rPr lang="en-US" sz="2000" dirty="0"/>
              <a:t>.</a:t>
            </a:r>
          </a:p>
        </p:txBody>
      </p:sp>
      <p:pic>
        <p:nvPicPr>
          <p:cNvPr id="8" name="Image 4" descr="Une image contenant ottomane&#10;&#10;Description générée automatiquement">
            <a:extLst>
              <a:ext uri="{FF2B5EF4-FFF2-40B4-BE49-F238E27FC236}">
                <a16:creationId xmlns:a16="http://schemas.microsoft.com/office/drawing/2014/main" id="{DB198575-882E-4304-ACFA-4507089FC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3853" y="27563"/>
            <a:ext cx="3820147" cy="2972402"/>
          </a:xfrm>
          <a:prstGeom prst="rect">
            <a:avLst/>
          </a:prstGeom>
        </p:spPr>
      </p:pic>
      <p:pic>
        <p:nvPicPr>
          <p:cNvPr id="9" name="Image 13" descr="Une image contenant alimentation, serviette&#10;&#10;Description générée automatiquement">
            <a:extLst>
              <a:ext uri="{FF2B5EF4-FFF2-40B4-BE49-F238E27FC236}">
                <a16:creationId xmlns:a16="http://schemas.microsoft.com/office/drawing/2014/main" id="{98877122-9520-4B62-8428-80A72F3371A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23" t="5665" r="23664" b="5618"/>
          <a:stretch/>
        </p:blipFill>
        <p:spPr>
          <a:xfrm flipH="1">
            <a:off x="2105204" y="4137396"/>
            <a:ext cx="2863960" cy="2602360"/>
          </a:xfrm>
          <a:prstGeom prst="rect">
            <a:avLst/>
          </a:prstGeom>
        </p:spPr>
      </p:pic>
      <p:pic>
        <p:nvPicPr>
          <p:cNvPr id="10" name="Image 7">
            <a:extLst>
              <a:ext uri="{FF2B5EF4-FFF2-40B4-BE49-F238E27FC236}">
                <a16:creationId xmlns:a16="http://schemas.microsoft.com/office/drawing/2014/main" id="{7499AB16-6693-433F-B2A5-A0F17FA115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8281" y="3213812"/>
            <a:ext cx="3162675" cy="1847167"/>
          </a:xfrm>
          <a:prstGeom prst="rect">
            <a:avLst/>
          </a:prstGeom>
        </p:spPr>
      </p:pic>
      <p:pic>
        <p:nvPicPr>
          <p:cNvPr id="11" name="Image 13">
            <a:extLst>
              <a:ext uri="{FF2B5EF4-FFF2-40B4-BE49-F238E27FC236}">
                <a16:creationId xmlns:a16="http://schemas.microsoft.com/office/drawing/2014/main" id="{D6E3E551-35BF-499C-8360-97F96298CB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10439" y="5152302"/>
            <a:ext cx="3162676" cy="1322006"/>
          </a:xfrm>
          <a:prstGeom prst="rect">
            <a:avLst/>
          </a:prstGeom>
        </p:spPr>
      </p:pic>
      <p:pic>
        <p:nvPicPr>
          <p:cNvPr id="12" name="Image 1">
            <a:extLst>
              <a:ext uri="{FF2B5EF4-FFF2-40B4-BE49-F238E27FC236}">
                <a16:creationId xmlns:a16="http://schemas.microsoft.com/office/drawing/2014/main" id="{39BE19DB-ADDA-4E6C-B594-2C9D515855C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709751"/>
            <a:ext cx="2035869" cy="1693927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606882EC-581A-4DE5-B4CA-996EA5742261}"/>
              </a:ext>
            </a:extLst>
          </p:cNvPr>
          <p:cNvSpPr txBox="1"/>
          <p:nvPr/>
        </p:nvSpPr>
        <p:spPr>
          <a:xfrm>
            <a:off x="302107" y="3195229"/>
            <a:ext cx="43437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i="1" dirty="0"/>
              <a:t>Topology Optimization for Large-Scale Additive manufacturing : Generating optimized designs adapted to the deposition nozzle size.</a:t>
            </a:r>
          </a:p>
        </p:txBody>
      </p:sp>
    </p:spTree>
    <p:extLst>
      <p:ext uri="{BB962C8B-B14F-4D97-AF65-F5344CB8AC3E}">
        <p14:creationId xmlns:p14="http://schemas.microsoft.com/office/powerpoint/2010/main" val="29671708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B3E8A8-D5F2-456B-AB39-63C81B305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Displacement-based Equations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596BD06-A76E-432B-B5E9-46F8E8611D60}"/>
              </a:ext>
            </a:extLst>
          </p:cNvPr>
          <p:cNvSpPr>
            <a:spLocks noGrp="1"/>
          </p:cNvSpPr>
          <p:nvPr>
            <p:ph type="dt" sz="half" idx="7"/>
          </p:nvPr>
        </p:nvSpPr>
        <p:spPr/>
        <p:txBody>
          <a:bodyPr/>
          <a:lstStyle/>
          <a:p>
            <a:pPr lvl="0"/>
            <a:fld id="{D4917BC9-0FC9-468E-9682-A4303D8523B5}" type="datetime1">
              <a:rPr lang="en-US" smtClean="0"/>
              <a:t>12/20/2020</a:t>
            </a:fld>
            <a:endParaRPr lang="en-U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21E858E-1FF1-4E19-817A-F1FE8E14B563}"/>
              </a:ext>
            </a:extLst>
          </p:cNvPr>
          <p:cNvSpPr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D0FAF583-E1A6-47D7-A6FE-9CC9BAC2B8C1}" type="slidenum">
              <a:rPr lang="en-US" smtClean="0"/>
              <a:t>20</a:t>
            </a:fld>
            <a:endParaRPr lang="en-US"/>
          </a:p>
        </p:txBody>
      </p:sp>
      <p:sp>
        <p:nvSpPr>
          <p:cNvPr id="66" name="CuadroTexto 65">
            <a:extLst>
              <a:ext uri="{FF2B5EF4-FFF2-40B4-BE49-F238E27FC236}">
                <a16:creationId xmlns:a16="http://schemas.microsoft.com/office/drawing/2014/main" id="{90718B0C-7382-41DE-9D2C-020AA5298A68}"/>
              </a:ext>
            </a:extLst>
          </p:cNvPr>
          <p:cNvSpPr txBox="1"/>
          <p:nvPr/>
        </p:nvSpPr>
        <p:spPr>
          <a:xfrm>
            <a:off x="7581530" y="190599"/>
            <a:ext cx="159629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600" b="1" dirty="0" err="1"/>
              <a:t>Ryzhakov</a:t>
            </a:r>
            <a:r>
              <a:rPr lang="en-US" sz="1600" b="1" dirty="0"/>
              <a:t> (2010) </a:t>
            </a:r>
          </a:p>
        </p:txBody>
      </p:sp>
      <p:pic>
        <p:nvPicPr>
          <p:cNvPr id="125" name="Imagen 124" descr="IguanaTex Bitmap Display&#10;&#10;\documentclass{article}&#10;\usepackage{amsmath}&#10;\usepackage{amssymb}&#10;\usepackage{bm}&#10;\usepackage{xcolor}&#10;\pagestyle{empty}&#10;\newcommand{\IntVol}[1]{\int_\Omega {#1} \,d\Omega }&#10;\newcommand{\IntSur}[1]{\int_{\Gamma_t} {#1} \,d\Gamma }&#10;\newcommand{\ParDeriv}[2]{\displaystyle\frac{\partial{#1}}{\partial {#2}}}&#10;\begin{document}&#10;\[&#10;\IntVol{N_I \rho N_J } \, \bar{\dot{v}}_i&#10;=&#10;-&#10;\IntVol{\ParDeriv{N_I}{x_j} N_J } \, \bar{p}_{iJ}&#10;+&#10;\IntVol{\ParDeriv{N_I}{x_j} \mu\ParDeriv{N_J}{x_j} } \, \bar{v}_{iJ}&#10;+&#10;\IntVol{N_I b_i}&#10;+&#10;\IntSur{N_I t_i}&#10;\]&#10;\end{document}">
            <a:extLst>
              <a:ext uri="{FF2B5EF4-FFF2-40B4-BE49-F238E27FC236}">
                <a16:creationId xmlns:a16="http://schemas.microsoft.com/office/drawing/2014/main" id="{87839E21-DB53-4EA2-8A10-CF657AF3D86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12" y="2390774"/>
            <a:ext cx="9101181" cy="579048"/>
          </a:xfrm>
          <a:prstGeom prst="rect">
            <a:avLst/>
          </a:prstGeom>
        </p:spPr>
      </p:pic>
      <p:sp>
        <p:nvSpPr>
          <p:cNvPr id="138" name="CuadroTexto 137">
            <a:extLst>
              <a:ext uri="{FF2B5EF4-FFF2-40B4-BE49-F238E27FC236}">
                <a16:creationId xmlns:a16="http://schemas.microsoft.com/office/drawing/2014/main" id="{68566F30-3BCA-4479-96F3-17F99030DD2C}"/>
              </a:ext>
            </a:extLst>
          </p:cNvPr>
          <p:cNvSpPr txBox="1"/>
          <p:nvPr/>
        </p:nvSpPr>
        <p:spPr>
          <a:xfrm>
            <a:off x="-264763" y="1006233"/>
            <a:ext cx="2488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Linear Momentum Eq:</a:t>
            </a:r>
          </a:p>
        </p:txBody>
      </p:sp>
      <p:pic>
        <p:nvPicPr>
          <p:cNvPr id="139" name="Imagen 138" descr="IguanaTex Bitmap Display&#10;&#10;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rho \frac{d v_i}{dt} = - \ParDeriv{p}{x_i}+ \mu \ParDeriv{^2v_i}{x^2_j} + \rho \, b_i &#10;\]&#10;\end{document}">
            <a:extLst>
              <a:ext uri="{FF2B5EF4-FFF2-40B4-BE49-F238E27FC236}">
                <a16:creationId xmlns:a16="http://schemas.microsoft.com/office/drawing/2014/main" id="{34CECFC0-D979-4255-912A-FAC53A0A1A77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0043" y="835345"/>
            <a:ext cx="3454624" cy="727465"/>
          </a:xfrm>
          <a:prstGeom prst="rect">
            <a:avLst/>
          </a:prstGeom>
        </p:spPr>
      </p:pic>
      <p:pic>
        <p:nvPicPr>
          <p:cNvPr id="6" name="Imagen 5" descr="IguanaTex Bitmap Display&#10;&#10;\documentclass{article}&#10;\usepackage{amsmath}&#10;\usepackage{amssymb}&#10;\usepackage{bm}&#10;\usepackage{xcolor}&#10;\pagestyle{empty}&#10;\definecolor{rred}{rgb}{0.8, 0.25, 0.33}&#10;\newcommand{\IntVol}[1]{\int_\Omega {#1} \,d\Omega }&#10;\newcommand{\IntSur}[1]{\int_{\Gamma_t} {#1} \,d\Gamma }&#10;\newcommand{\ParDeriv}[2]{\displaystyle\frac{\partial{#1}}{\partial {#2}}}&#10;\begin{document}&#10;\[ &#10;\bar{\dot{v}}_{n+1} = \frac{\bar{u}_{n+1}}{\Delta t^2} - \frac{\bar{v}_{n}}{\Delta t}&#10;\]&#10;\end{document}">
            <a:extLst>
              <a:ext uri="{FF2B5EF4-FFF2-40B4-BE49-F238E27FC236}">
                <a16:creationId xmlns:a16="http://schemas.microsoft.com/office/drawing/2014/main" id="{B5E4C9F4-CBB3-4278-BC60-758C34170F10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034" y="5015736"/>
            <a:ext cx="2299734" cy="546438"/>
          </a:xfrm>
          <a:prstGeom prst="rect">
            <a:avLst/>
          </a:prstGeom>
        </p:spPr>
      </p:pic>
      <p:pic>
        <p:nvPicPr>
          <p:cNvPr id="8" name="Imagen 7" descr="IguanaTex Bitmap Display&#10;&#10;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bar{v}_{n+1} = \frac{\bar{u}_n}{\Delta t}&#10;\]&#10;\end{document}">
            <a:extLst>
              <a:ext uri="{FF2B5EF4-FFF2-40B4-BE49-F238E27FC236}">
                <a16:creationId xmlns:a16="http://schemas.microsoft.com/office/drawing/2014/main" id="{EE3E6012-3534-4866-A922-84802C917628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034" y="5738306"/>
            <a:ext cx="1300726" cy="546438"/>
          </a:xfrm>
          <a:prstGeom prst="rect">
            <a:avLst/>
          </a:prstGeom>
        </p:spPr>
      </p:pic>
      <p:pic>
        <p:nvPicPr>
          <p:cNvPr id="41" name="Imagen 40" descr="IguanaTex Bitmap Display&#10;&#10;\documentclass{article}&#10;\usepackage{amsmath}&#10;\usepackage{amssymb}&#10;\usepackage{bm}&#10;\usepackage{xcolor}&#10;\pagestyle{empty}&#10;\newcommand{\IntVol}[1]{\int_\Omega {#1} \,d\Omega }&#10;\newcommand{\IntSur}[1]{\int_{\Gamma_t} {#1} \,d\Gamma }&#10;\newcommand{\ParDeriv}[2]{\displaystyle\frac{\partial{#1}}{\partial {#2}}}&#10;\begin{document}&#10;\[&#10;\rho \mathbf{M} \bar{\dot{\bm{v}}}&#10;= &#10;-\mathbf{G} \bar{\mathbf{p}}&#10;+&#10;\mu \mathbf{L}\bar{\bm{v}}&#10;+&#10;\bar{\mathbf{F}}&#10;\]&#10;\end{document}">
            <a:extLst>
              <a:ext uri="{FF2B5EF4-FFF2-40B4-BE49-F238E27FC236}">
                <a16:creationId xmlns:a16="http://schemas.microsoft.com/office/drawing/2014/main" id="{5A624852-7FCF-4C3A-BEA7-D3D65A73535C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3818" y="3782549"/>
            <a:ext cx="2747434" cy="268190"/>
          </a:xfrm>
          <a:prstGeom prst="rect">
            <a:avLst/>
          </a:prstGeom>
        </p:spPr>
      </p:pic>
      <p:pic>
        <p:nvPicPr>
          <p:cNvPr id="42" name="Imagen 41" descr="IguanaTex Bitmap Display&#10;&#10;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vdots&#10;\]&#10;\end{document}">
            <a:extLst>
              <a:ext uri="{FF2B5EF4-FFF2-40B4-BE49-F238E27FC236}">
                <a16:creationId xmlns:a16="http://schemas.microsoft.com/office/drawing/2014/main" id="{A2B9FEBD-157D-4A0E-AA33-359422DFCB1E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7890" y="1840229"/>
            <a:ext cx="30172" cy="251428"/>
          </a:xfrm>
          <a:prstGeom prst="rect">
            <a:avLst/>
          </a:prstGeom>
        </p:spPr>
      </p:pic>
      <p:pic>
        <p:nvPicPr>
          <p:cNvPr id="43" name="Imagen 42" descr="IguanaTex Bitmap Display&#10;&#10;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=&#10;\]&#10;\end{document}">
            <a:extLst>
              <a:ext uri="{FF2B5EF4-FFF2-40B4-BE49-F238E27FC236}">
                <a16:creationId xmlns:a16="http://schemas.microsoft.com/office/drawing/2014/main" id="{18DAC418-CF43-49D3-86FD-2FE1062FFA09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2222" y="3312457"/>
            <a:ext cx="338286" cy="118857"/>
          </a:xfrm>
          <a:prstGeom prst="rect">
            <a:avLst/>
          </a:prstGeom>
        </p:spPr>
      </p:pic>
      <p:sp>
        <p:nvSpPr>
          <p:cNvPr id="44" name="CuadroTexto 43">
            <a:extLst>
              <a:ext uri="{FF2B5EF4-FFF2-40B4-BE49-F238E27FC236}">
                <a16:creationId xmlns:a16="http://schemas.microsoft.com/office/drawing/2014/main" id="{3E1B7318-F1B2-41BC-92BC-4C67D3445583}"/>
              </a:ext>
            </a:extLst>
          </p:cNvPr>
          <p:cNvSpPr txBox="1"/>
          <p:nvPr/>
        </p:nvSpPr>
        <p:spPr>
          <a:xfrm>
            <a:off x="22260" y="4504146"/>
            <a:ext cx="40056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dirty="0"/>
              <a:t>Integration using Backward Euler:</a:t>
            </a:r>
          </a:p>
        </p:txBody>
      </p:sp>
    </p:spTree>
    <p:extLst>
      <p:ext uri="{BB962C8B-B14F-4D97-AF65-F5344CB8AC3E}">
        <p14:creationId xmlns:p14="http://schemas.microsoft.com/office/powerpoint/2010/main" val="5001572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B3E8A8-D5F2-456B-AB39-63C81B305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Displacement-based Equations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596BD06-A76E-432B-B5E9-46F8E8611D60}"/>
              </a:ext>
            </a:extLst>
          </p:cNvPr>
          <p:cNvSpPr>
            <a:spLocks noGrp="1"/>
          </p:cNvSpPr>
          <p:nvPr>
            <p:ph type="dt" sz="half" idx="7"/>
          </p:nvPr>
        </p:nvSpPr>
        <p:spPr/>
        <p:txBody>
          <a:bodyPr/>
          <a:lstStyle/>
          <a:p>
            <a:pPr lvl="0"/>
            <a:fld id="{D4917BC9-0FC9-468E-9682-A4303D8523B5}" type="datetime1">
              <a:rPr lang="en-US" smtClean="0"/>
              <a:t>12/20/2020</a:t>
            </a:fld>
            <a:endParaRPr lang="en-U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21E858E-1FF1-4E19-817A-F1FE8E14B563}"/>
              </a:ext>
            </a:extLst>
          </p:cNvPr>
          <p:cNvSpPr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D0FAF583-E1A6-47D7-A6FE-9CC9BAC2B8C1}" type="slidenum">
              <a:rPr lang="en-US" smtClean="0"/>
              <a:t>21</a:t>
            </a:fld>
            <a:endParaRPr lang="en-US"/>
          </a:p>
        </p:txBody>
      </p:sp>
      <p:sp>
        <p:nvSpPr>
          <p:cNvPr id="66" name="CuadroTexto 65">
            <a:extLst>
              <a:ext uri="{FF2B5EF4-FFF2-40B4-BE49-F238E27FC236}">
                <a16:creationId xmlns:a16="http://schemas.microsoft.com/office/drawing/2014/main" id="{90718B0C-7382-41DE-9D2C-020AA5298A68}"/>
              </a:ext>
            </a:extLst>
          </p:cNvPr>
          <p:cNvSpPr txBox="1"/>
          <p:nvPr/>
        </p:nvSpPr>
        <p:spPr>
          <a:xfrm>
            <a:off x="7581530" y="190599"/>
            <a:ext cx="159629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600" b="1" dirty="0" err="1"/>
              <a:t>Ryzhakov</a:t>
            </a:r>
            <a:r>
              <a:rPr lang="en-US" sz="1600" b="1" dirty="0"/>
              <a:t> (2010) </a:t>
            </a:r>
          </a:p>
        </p:txBody>
      </p:sp>
      <p:pic>
        <p:nvPicPr>
          <p:cNvPr id="125" name="Imagen 124" descr="IguanaTex Bitmap Display&#10;&#10;\documentclass{article}&#10;\usepackage{amsmath}&#10;\usepackage{amssymb}&#10;\usepackage{bm}&#10;\usepackage{xcolor}&#10;\pagestyle{empty}&#10;\newcommand{\IntVol}[1]{\int_\Omega {#1} \,d\Omega }&#10;\newcommand{\IntSur}[1]{\int_{\Gamma_t} {#1} \,d\Gamma }&#10;\newcommand{\ParDeriv}[2]{\displaystyle\frac{\partial{#1}}{\partial {#2}}}&#10;\begin{document}&#10;\[&#10;\IntVol{N_I \rho N_J } \, \bar{\dot{v}}_i&#10;=&#10;-&#10;\IntVol{\ParDeriv{N_I}{x_j} N_J } \, \bar{p}_{iJ}&#10;+&#10;\IntVol{\ParDeriv{N_I}{x_j} \mu\ParDeriv{N_J}{x_j} } \, \bar{v}_{iJ}&#10;+&#10;\IntVol{N_I b_i}&#10;+&#10;\IntSur{N_I t_i}&#10;\]&#10;\end{document}">
            <a:extLst>
              <a:ext uri="{FF2B5EF4-FFF2-40B4-BE49-F238E27FC236}">
                <a16:creationId xmlns:a16="http://schemas.microsoft.com/office/drawing/2014/main" id="{87839E21-DB53-4EA2-8A10-CF657AF3D86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12" y="2390774"/>
            <a:ext cx="9101181" cy="579048"/>
          </a:xfrm>
          <a:prstGeom prst="rect">
            <a:avLst/>
          </a:prstGeom>
        </p:spPr>
      </p:pic>
      <p:sp>
        <p:nvSpPr>
          <p:cNvPr id="138" name="CuadroTexto 137">
            <a:extLst>
              <a:ext uri="{FF2B5EF4-FFF2-40B4-BE49-F238E27FC236}">
                <a16:creationId xmlns:a16="http://schemas.microsoft.com/office/drawing/2014/main" id="{68566F30-3BCA-4479-96F3-17F99030DD2C}"/>
              </a:ext>
            </a:extLst>
          </p:cNvPr>
          <p:cNvSpPr txBox="1"/>
          <p:nvPr/>
        </p:nvSpPr>
        <p:spPr>
          <a:xfrm>
            <a:off x="-264763" y="1006233"/>
            <a:ext cx="2488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Linear Momentum Eq:</a:t>
            </a:r>
          </a:p>
        </p:txBody>
      </p:sp>
      <p:pic>
        <p:nvPicPr>
          <p:cNvPr id="139" name="Imagen 138" descr="IguanaTex Bitmap Display&#10;&#10;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rho \frac{d v_i}{dt} = - \ParDeriv{p}{x_i}+ \mu \ParDeriv{^2v_i}{x^2_j} + \rho \, b_i &#10;\]&#10;\end{document}">
            <a:extLst>
              <a:ext uri="{FF2B5EF4-FFF2-40B4-BE49-F238E27FC236}">
                <a16:creationId xmlns:a16="http://schemas.microsoft.com/office/drawing/2014/main" id="{34CECFC0-D979-4255-912A-FAC53A0A1A77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0043" y="835345"/>
            <a:ext cx="3454624" cy="727465"/>
          </a:xfrm>
          <a:prstGeom prst="rect">
            <a:avLst/>
          </a:prstGeom>
        </p:spPr>
      </p:pic>
      <p:pic>
        <p:nvPicPr>
          <p:cNvPr id="41" name="Imagen 40" descr="IguanaTex Bitmap Display&#10;&#10;\documentclass{article}&#10;\usepackage{amsmath}&#10;\usepackage{amssymb}&#10;\usepackage{bm}&#10;\usepackage{xcolor}&#10;\pagestyle{empty}&#10;\newcommand{\IntVol}[1]{\int_\Omega {#1} \,d\Omega }&#10;\newcommand{\IntSur}[1]{\int_{\Gamma_t} {#1} \,d\Gamma }&#10;\newcommand{\ParDeriv}[2]{\displaystyle\frac{\partial{#1}}{\partial {#2}}}&#10;\begin{document}&#10;\[&#10;\rho \mathbf{M} \bar{\dot{\bm{v}}}&#10;= &#10;-\mathbf{G} \bar{\mathbf{p}}&#10;+&#10;\mu \mathbf{L}\bar{\bm{v}}&#10;+&#10;\bar{\mathbf{F}}&#10;\]&#10;\end{document}">
            <a:extLst>
              <a:ext uri="{FF2B5EF4-FFF2-40B4-BE49-F238E27FC236}">
                <a16:creationId xmlns:a16="http://schemas.microsoft.com/office/drawing/2014/main" id="{5A624852-7FCF-4C3A-BEA7-D3D65A73535C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3818" y="3782549"/>
            <a:ext cx="2747434" cy="268190"/>
          </a:xfrm>
          <a:prstGeom prst="rect">
            <a:avLst/>
          </a:prstGeom>
        </p:spPr>
      </p:pic>
      <p:pic>
        <p:nvPicPr>
          <p:cNvPr id="42" name="Imagen 41" descr="IguanaTex Bitmap Display&#10;&#10;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vdots&#10;\]&#10;\end{document}">
            <a:extLst>
              <a:ext uri="{FF2B5EF4-FFF2-40B4-BE49-F238E27FC236}">
                <a16:creationId xmlns:a16="http://schemas.microsoft.com/office/drawing/2014/main" id="{A2B9FEBD-157D-4A0E-AA33-359422DFCB1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7890" y="1840229"/>
            <a:ext cx="30172" cy="251428"/>
          </a:xfrm>
          <a:prstGeom prst="rect">
            <a:avLst/>
          </a:prstGeom>
        </p:spPr>
      </p:pic>
      <p:pic>
        <p:nvPicPr>
          <p:cNvPr id="43" name="Imagen 42" descr="IguanaTex Bitmap Display&#10;&#10;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=&#10;\]&#10;\end{document}">
            <a:extLst>
              <a:ext uri="{FF2B5EF4-FFF2-40B4-BE49-F238E27FC236}">
                <a16:creationId xmlns:a16="http://schemas.microsoft.com/office/drawing/2014/main" id="{18DAC418-CF43-49D3-86FD-2FE1062FFA09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2222" y="3312457"/>
            <a:ext cx="338286" cy="118857"/>
          </a:xfrm>
          <a:prstGeom prst="rect">
            <a:avLst/>
          </a:prstGeom>
        </p:spPr>
      </p:pic>
      <p:pic>
        <p:nvPicPr>
          <p:cNvPr id="19" name="Imagen 18" descr="IguanaTex Bitmap Display&#10;&#10;\documentclass{article}&#10;\usepackage{amsmath}&#10;\usepackage{amssymb}&#10;\usepackage{bm}&#10;\usepackage{xcolor}&#10;\pagestyle{empty}&#10;\newcommand{\IntVol}[1]{\int_\Omega {#1} \,d\Omega }&#10;\newcommand{\IntSur}[1]{\int_{\Gamma_t} {#1} \,d\Gamma }&#10;\newcommand{\ParDeriv}[2]{\displaystyle\frac{\partial{#1}}{\partial {#2}}}&#10;\begin{document}&#10;\[&#10;\rho \mathbf{M} &#10;\left(&#10;\frac{\bar{\bm{u}}_{n+1}}{\Delta t^2} - \frac{\bar{\bm{v}}_{n}}{\Delta t}&#10;\right)&#10;= &#10;-\mathbf{G} \bar{\mathbf{p}}_{n+1}&#10;+&#10;\mu \mathbf{L}\frac{\bar{\bm{u}}_{n+1}}{\Delta t}&#10;+&#10;\bar{\mathbf{F}}_{n+1}&#10;\]&#10;\end{document}">
            <a:extLst>
              <a:ext uri="{FF2B5EF4-FFF2-40B4-BE49-F238E27FC236}">
                <a16:creationId xmlns:a16="http://schemas.microsoft.com/office/drawing/2014/main" id="{71DDFE53-C430-4FF2-B506-A1A744E99603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472" y="4661065"/>
            <a:ext cx="5552774" cy="60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6045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B3E8A8-D5F2-456B-AB39-63C81B305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Displacement-based Equations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596BD06-A76E-432B-B5E9-46F8E8611D60}"/>
              </a:ext>
            </a:extLst>
          </p:cNvPr>
          <p:cNvSpPr>
            <a:spLocks noGrp="1"/>
          </p:cNvSpPr>
          <p:nvPr>
            <p:ph type="dt" sz="half" idx="7"/>
          </p:nvPr>
        </p:nvSpPr>
        <p:spPr/>
        <p:txBody>
          <a:bodyPr/>
          <a:lstStyle/>
          <a:p>
            <a:pPr lvl="0"/>
            <a:fld id="{D4917BC9-0FC9-468E-9682-A4303D8523B5}" type="datetime1">
              <a:rPr lang="en-US" smtClean="0"/>
              <a:t>12/21/2020</a:t>
            </a:fld>
            <a:endParaRPr lang="en-U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21E858E-1FF1-4E19-817A-F1FE8E14B563}"/>
              </a:ext>
            </a:extLst>
          </p:cNvPr>
          <p:cNvSpPr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D0FAF583-E1A6-47D7-A6FE-9CC9BAC2B8C1}" type="slidenum">
              <a:rPr lang="en-US" smtClean="0"/>
              <a:t>22</a:t>
            </a:fld>
            <a:endParaRPr lang="en-US"/>
          </a:p>
        </p:txBody>
      </p:sp>
      <p:sp>
        <p:nvSpPr>
          <p:cNvPr id="66" name="CuadroTexto 65">
            <a:extLst>
              <a:ext uri="{FF2B5EF4-FFF2-40B4-BE49-F238E27FC236}">
                <a16:creationId xmlns:a16="http://schemas.microsoft.com/office/drawing/2014/main" id="{90718B0C-7382-41DE-9D2C-020AA5298A68}"/>
              </a:ext>
            </a:extLst>
          </p:cNvPr>
          <p:cNvSpPr txBox="1"/>
          <p:nvPr/>
        </p:nvSpPr>
        <p:spPr>
          <a:xfrm>
            <a:off x="7581530" y="190599"/>
            <a:ext cx="159629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600" b="1" dirty="0" err="1"/>
              <a:t>Ryzhakov</a:t>
            </a:r>
            <a:r>
              <a:rPr lang="en-US" sz="1600" b="1" dirty="0"/>
              <a:t> (2010) </a:t>
            </a:r>
          </a:p>
        </p:txBody>
      </p:sp>
      <p:sp>
        <p:nvSpPr>
          <p:cNvPr id="138" name="CuadroTexto 137">
            <a:extLst>
              <a:ext uri="{FF2B5EF4-FFF2-40B4-BE49-F238E27FC236}">
                <a16:creationId xmlns:a16="http://schemas.microsoft.com/office/drawing/2014/main" id="{68566F30-3BCA-4479-96F3-17F99030DD2C}"/>
              </a:ext>
            </a:extLst>
          </p:cNvPr>
          <p:cNvSpPr txBox="1"/>
          <p:nvPr/>
        </p:nvSpPr>
        <p:spPr>
          <a:xfrm>
            <a:off x="-264763" y="1006233"/>
            <a:ext cx="2488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Linear Momentum Eq:</a:t>
            </a:r>
          </a:p>
        </p:txBody>
      </p:sp>
      <p:pic>
        <p:nvPicPr>
          <p:cNvPr id="26" name="Imagen 25" descr="IguanaTex Bitmap Display&#10;&#10;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\frac{1}{\kappa} \, \ParDeriv{p}{t} = \ParDeriv{v_k}{x_k}&#10;\]&#10;\end{document}">
            <a:extLst>
              <a:ext uri="{FF2B5EF4-FFF2-40B4-BE49-F238E27FC236}">
                <a16:creationId xmlns:a16="http://schemas.microsoft.com/office/drawing/2014/main" id="{AA2C41DA-A198-4FBC-9969-9F3D72C8432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1569" y="2249052"/>
            <a:ext cx="1473371" cy="621867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38781971-48A8-4DA6-9816-03DDFB5F53A7}"/>
              </a:ext>
            </a:extLst>
          </p:cNvPr>
          <p:cNvSpPr txBox="1"/>
          <p:nvPr/>
        </p:nvSpPr>
        <p:spPr>
          <a:xfrm>
            <a:off x="526473" y="2338376"/>
            <a:ext cx="1697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Continuity Eq:</a:t>
            </a:r>
          </a:p>
        </p:txBody>
      </p:sp>
      <p:pic>
        <p:nvPicPr>
          <p:cNvPr id="8" name="Imagen 7" descr="IguanaTex Bitmap Display&#10;&#10;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\frac{\mathbf{M}_{\kappa}}{\Delta t}  \, \bar{p}_{n+1}&#10;=&#10;\frac{\mathbf{M}_{\kappa}}{\Delta t}  \, \bar{p}_{n} + \mathbf{G}\, \bar{v}_{n+1}&#10;\]&#10;\end{document}">
            <a:extLst>
              <a:ext uri="{FF2B5EF4-FFF2-40B4-BE49-F238E27FC236}">
                <a16:creationId xmlns:a16="http://schemas.microsoft.com/office/drawing/2014/main" id="{A9F7FBBD-A6D1-455F-8310-66092D747936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2545" y="3402812"/>
            <a:ext cx="3710216" cy="607999"/>
          </a:xfrm>
          <a:prstGeom prst="rect">
            <a:avLst/>
          </a:prstGeom>
        </p:spPr>
      </p:pic>
      <p:pic>
        <p:nvPicPr>
          <p:cNvPr id="29" name="Imagen 28" descr="IguanaTex Bitmap Display&#10;&#10;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\frac{\mathbf{M}_{\kappa}}{\Delta t}  \, \bar{p}_{n+1}&#10;=&#10;\frac{\mathbf{M}_{\kappa}}{\Delta t}  \, \bar{p}_{n} + \mathbf{G} \, \frac{\bar{u}_{n+1}}{\Delta t}&#10;\]&#10;\end{document}">
            <a:extLst>
              <a:ext uri="{FF2B5EF4-FFF2-40B4-BE49-F238E27FC236}">
                <a16:creationId xmlns:a16="http://schemas.microsoft.com/office/drawing/2014/main" id="{A9E821B8-9FE8-44E1-A509-701583F1DECD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2545" y="4589685"/>
            <a:ext cx="3807992" cy="607999"/>
          </a:xfrm>
          <a:prstGeom prst="rect">
            <a:avLst/>
          </a:prstGeom>
        </p:spPr>
      </p:pic>
      <p:pic>
        <p:nvPicPr>
          <p:cNvPr id="33" name="Imagen 32" descr="IguanaTex Bitmap Display&#10;&#10;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{\mathbf{M}} \, \bar{p}_{n+1}&#10;=&#10;{\mathbf{M}}\, \bar{p}_{n} + \kappa \, \mathbf{G} \, {\bar{u}_{n+1}}&#10;\]&#10;\end{document}">
            <a:extLst>
              <a:ext uri="{FF2B5EF4-FFF2-40B4-BE49-F238E27FC236}">
                <a16:creationId xmlns:a16="http://schemas.microsoft.com/office/drawing/2014/main" id="{43F5B1DC-60DA-451B-91A3-E51049E554C1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6600" y="5787145"/>
            <a:ext cx="3532442" cy="275555"/>
          </a:xfrm>
          <a:prstGeom prst="rect">
            <a:avLst/>
          </a:prstGeom>
        </p:spPr>
      </p:pic>
      <p:sp>
        <p:nvSpPr>
          <p:cNvPr id="20" name="CuadroTexto 19">
            <a:extLst>
              <a:ext uri="{FF2B5EF4-FFF2-40B4-BE49-F238E27FC236}">
                <a16:creationId xmlns:a16="http://schemas.microsoft.com/office/drawing/2014/main" id="{B38F0D09-AC6B-4041-A61E-60E30B6E3997}"/>
              </a:ext>
            </a:extLst>
          </p:cNvPr>
          <p:cNvSpPr txBox="1"/>
          <p:nvPr/>
        </p:nvSpPr>
        <p:spPr>
          <a:xfrm>
            <a:off x="7019636" y="3531381"/>
            <a:ext cx="2133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/>
              <a:t>(from previous slides)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3B04337B-BBFE-4F0E-96D4-7647E3EB38F3}"/>
              </a:ext>
            </a:extLst>
          </p:cNvPr>
          <p:cNvSpPr txBox="1"/>
          <p:nvPr/>
        </p:nvSpPr>
        <p:spPr>
          <a:xfrm>
            <a:off x="7019636" y="4724407"/>
            <a:ext cx="2133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/>
              <a:t>(function of </a:t>
            </a:r>
            <a:r>
              <a:rPr lang="en-US" sz="1600" dirty="0" err="1"/>
              <a:t>displac</a:t>
            </a:r>
            <a:r>
              <a:rPr lang="en-US" sz="1600" dirty="0"/>
              <a:t>.)</a:t>
            </a: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A3D4DCF6-4D71-409E-8301-24BD30C23F33}"/>
              </a:ext>
            </a:extLst>
          </p:cNvPr>
          <p:cNvSpPr txBox="1"/>
          <p:nvPr/>
        </p:nvSpPr>
        <p:spPr>
          <a:xfrm>
            <a:off x="7010400" y="5700197"/>
            <a:ext cx="2133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/>
              <a:t>(taking Kappa out of the matrix)</a:t>
            </a:r>
          </a:p>
        </p:txBody>
      </p:sp>
      <p:pic>
        <p:nvPicPr>
          <p:cNvPr id="44" name="Imagen 43" descr="IguanaTex Bitmap Display&#10;&#10;\documentclass{article}&#10;\usepackage{amsmath}&#10;\usepackage{amssymb}&#10;\usepackage{bm}&#10;\usepackage{xcolor}&#10;\pagestyle{empty}&#10;\newcommand{\IntVol}[1]{\int_\Omega {#1} \,d\Omega }&#10;\newcommand{\IntSur}[1]{\int_{\Gamma_t} {#1} \,d\Gamma }&#10;\newcommand{\ParDeriv}[2]{\displaystyle\frac{\partial{#1}}{\partial {#2}}}&#10;\begin{document}&#10;\[&#10;\rho \mathbf{M} &#10;\left(&#10;\frac{\bar{\bm{u}}_{n+1}}{\Delta t^2} - \frac{\bar{\bm{v}}_{n}}{\Delta t}&#10;\right)&#10;= &#10;-\mathbf{G} \bar{\mathbf{p}}_{n+1}&#10;+&#10;\mu \mathbf{L}\frac{\bar{\bm{u}}_{n+1}}{\Delta t}&#10;+&#10;\bar{\mathbf{F}}_{n+1}&#10;\]&#10;\end{document}">
            <a:extLst>
              <a:ext uri="{FF2B5EF4-FFF2-40B4-BE49-F238E27FC236}">
                <a16:creationId xmlns:a16="http://schemas.microsoft.com/office/drawing/2014/main" id="{ABB6185B-92FA-47BD-B904-5D10CED925F3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1677" y="859025"/>
            <a:ext cx="5552774" cy="60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2729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B3E8A8-D5F2-456B-AB39-63C81B305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Displacement-based Equations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596BD06-A76E-432B-B5E9-46F8E8611D60}"/>
              </a:ext>
            </a:extLst>
          </p:cNvPr>
          <p:cNvSpPr>
            <a:spLocks noGrp="1"/>
          </p:cNvSpPr>
          <p:nvPr>
            <p:ph type="dt" sz="half" idx="7"/>
          </p:nvPr>
        </p:nvSpPr>
        <p:spPr/>
        <p:txBody>
          <a:bodyPr/>
          <a:lstStyle/>
          <a:p>
            <a:pPr lvl="0"/>
            <a:fld id="{D4917BC9-0FC9-468E-9682-A4303D8523B5}" type="datetime1">
              <a:rPr lang="en-US" smtClean="0"/>
              <a:t>12/21/2020</a:t>
            </a:fld>
            <a:endParaRPr lang="en-U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21E858E-1FF1-4E19-817A-F1FE8E14B563}"/>
              </a:ext>
            </a:extLst>
          </p:cNvPr>
          <p:cNvSpPr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D0FAF583-E1A6-47D7-A6FE-9CC9BAC2B8C1}" type="slidenum">
              <a:rPr lang="en-US" smtClean="0"/>
              <a:t>23</a:t>
            </a:fld>
            <a:endParaRPr lang="en-US"/>
          </a:p>
        </p:txBody>
      </p:sp>
      <p:sp>
        <p:nvSpPr>
          <p:cNvPr id="66" name="CuadroTexto 65">
            <a:extLst>
              <a:ext uri="{FF2B5EF4-FFF2-40B4-BE49-F238E27FC236}">
                <a16:creationId xmlns:a16="http://schemas.microsoft.com/office/drawing/2014/main" id="{90718B0C-7382-41DE-9D2C-020AA5298A68}"/>
              </a:ext>
            </a:extLst>
          </p:cNvPr>
          <p:cNvSpPr txBox="1"/>
          <p:nvPr/>
        </p:nvSpPr>
        <p:spPr>
          <a:xfrm>
            <a:off x="7581530" y="190599"/>
            <a:ext cx="159629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600" b="1" dirty="0" err="1"/>
              <a:t>Ryzhakov</a:t>
            </a:r>
            <a:r>
              <a:rPr lang="en-US" sz="1600" b="1" dirty="0"/>
              <a:t> (2010) </a:t>
            </a:r>
          </a:p>
        </p:txBody>
      </p:sp>
      <p:sp>
        <p:nvSpPr>
          <p:cNvPr id="138" name="CuadroTexto 137">
            <a:extLst>
              <a:ext uri="{FF2B5EF4-FFF2-40B4-BE49-F238E27FC236}">
                <a16:creationId xmlns:a16="http://schemas.microsoft.com/office/drawing/2014/main" id="{68566F30-3BCA-4479-96F3-17F99030DD2C}"/>
              </a:ext>
            </a:extLst>
          </p:cNvPr>
          <p:cNvSpPr txBox="1"/>
          <p:nvPr/>
        </p:nvSpPr>
        <p:spPr>
          <a:xfrm>
            <a:off x="-264763" y="1006233"/>
            <a:ext cx="2488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Linear Momentum Eq:</a:t>
            </a:r>
          </a:p>
        </p:txBody>
      </p:sp>
      <p:pic>
        <p:nvPicPr>
          <p:cNvPr id="17" name="Imagen 16" descr="IguanaTex Bitmap Display&#10;&#10;\documentclass{article}&#10;\usepackage{amsmath}&#10;\usepackage{amssymb}&#10;\usepackage{bm}&#10;\usepackage{xcolor}&#10;\pagestyle{empty}&#10;\newcommand{\IntVol}[1]{\int_\Omega {#1} \,d\Omega }&#10;\newcommand{\IntSur}[1]{\int_{\Gamma_t} {#1} \,d\Gamma }&#10;\newcommand{\ParDeriv}[2]{\displaystyle\frac{\partial{#1}}{\partial {#2}}}&#10;\begin{document}&#10;\[&#10;\rho \mathbf{M} &#10;\left(&#10;\frac{\bar{\bm{u}}_{n+1}}{\Delta t^2} - \frac{\bar{\bm{v}}_{n}}{\Delta t}&#10;\right)&#10;= &#10;-\mathbf{G} \bar{\mathbf{p}}_{n+1}&#10;+&#10;\mu \mathbf{L}\frac{\bar{\bm{u}}}{\Delta t}&#10;+&#10;\bar{\mathbf{F}}_{n+1}&#10;\]&#10;\end{document}">
            <a:extLst>
              <a:ext uri="{FF2B5EF4-FFF2-40B4-BE49-F238E27FC236}">
                <a16:creationId xmlns:a16="http://schemas.microsoft.com/office/drawing/2014/main" id="{7FA73E99-7B8E-4412-9131-2444F7C661E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8800" y="923843"/>
            <a:ext cx="5287631" cy="607999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38781971-48A8-4DA6-9816-03DDFB5F53A7}"/>
              </a:ext>
            </a:extLst>
          </p:cNvPr>
          <p:cNvSpPr txBox="1"/>
          <p:nvPr/>
        </p:nvSpPr>
        <p:spPr>
          <a:xfrm>
            <a:off x="-264764" y="2338376"/>
            <a:ext cx="2488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Continuity Eq:</a:t>
            </a:r>
          </a:p>
        </p:txBody>
      </p:sp>
      <p:pic>
        <p:nvPicPr>
          <p:cNvPr id="16" name="Imagen 15" descr="IguanaTex Bitmap Display&#10;&#10;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{\mathbf{M}} \, \bar{p}_{n+1}&#10;=&#10;{\mathbf{M}}\, \bar{p}_{n} + \kappa \, \mathbf{G} \, {\bar{u}_{n+1}}&#10;\]&#10;\end{document}">
            <a:extLst>
              <a:ext uri="{FF2B5EF4-FFF2-40B4-BE49-F238E27FC236}">
                <a16:creationId xmlns:a16="http://schemas.microsoft.com/office/drawing/2014/main" id="{EFC12493-6425-4185-8FC6-F1E637E5F0D2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273" y="2409299"/>
            <a:ext cx="3532442" cy="275555"/>
          </a:xfrm>
          <a:prstGeom prst="rect">
            <a:avLst/>
          </a:prstGeom>
        </p:spPr>
      </p:pic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ACAD9807-857F-44ED-8945-C9660966D27F}"/>
              </a:ext>
            </a:extLst>
          </p:cNvPr>
          <p:cNvCxnSpPr/>
          <p:nvPr/>
        </p:nvCxnSpPr>
        <p:spPr>
          <a:xfrm>
            <a:off x="0" y="2964871"/>
            <a:ext cx="912932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CuadroTexto 22">
            <a:extLst>
              <a:ext uri="{FF2B5EF4-FFF2-40B4-BE49-F238E27FC236}">
                <a16:creationId xmlns:a16="http://schemas.microsoft.com/office/drawing/2014/main" id="{746A8009-18C6-43A7-925F-039B5F1928CD}"/>
              </a:ext>
            </a:extLst>
          </p:cNvPr>
          <p:cNvSpPr txBox="1"/>
          <p:nvPr/>
        </p:nvSpPr>
        <p:spPr>
          <a:xfrm>
            <a:off x="7751611" y="1694358"/>
            <a:ext cx="1740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>
                <a:solidFill>
                  <a:srgbClr val="FF0000"/>
                </a:solidFill>
              </a:rPr>
              <a:t>+ stabilization</a:t>
            </a:r>
          </a:p>
        </p:txBody>
      </p:sp>
      <p:pic>
        <p:nvPicPr>
          <p:cNvPr id="11" name="Imagen 10" descr="IguanaTex Bitmap Display&#10;&#10;\documentclass{article}&#10;\usepackage{amsmath,bm}&#10;\usepackage{amssymb}&#10;\usepackage{xcolor}&#10;\pagestyle{empty}&#10;\newcommand{\IntVol}[1]{\int_\Omega {#1} \,d\Omega }&#10;\newcommand{\IntSur}[1]{\int_{\Gamma_t} {#1} \,d\Gamma }&#10;\newcommand{\ParDeriv}[2]{\displaystyle\frac{\partial{#1}}{\partial {#2}}}&#10;\begin{document}&#10;\[&#10;\ParDeriv{\bm{F}^\mathrm{OOB}}{\bar{\bm{u}}}&#10;=&#10;- \rho \mathbf{M} \ParDeriv{\bar{\dot{\bm{v}}}}{\bar{\bm{u}}} &#10;- \ParDeriv{\mathbf{G}{\bar{\mathbf{p}}}}{\bar{\bm{u}}} &#10;+&#10;\mu \mathbf{L} \ParDeriv{\bar{\bm{v}}}{\bar{\bm{u}}}&#10;\]&#10;\end{document}">
            <a:extLst>
              <a:ext uri="{FF2B5EF4-FFF2-40B4-BE49-F238E27FC236}">
                <a16:creationId xmlns:a16="http://schemas.microsoft.com/office/drawing/2014/main" id="{BE4F0724-E505-4779-BAEF-1BEF2EAE8737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7428" y="3270856"/>
            <a:ext cx="4077720" cy="566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6271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B3E8A8-D5F2-456B-AB39-63C81B305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Displacement-based Equations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596BD06-A76E-432B-B5E9-46F8E8611D60}"/>
              </a:ext>
            </a:extLst>
          </p:cNvPr>
          <p:cNvSpPr>
            <a:spLocks noGrp="1"/>
          </p:cNvSpPr>
          <p:nvPr>
            <p:ph type="dt" sz="half" idx="7"/>
          </p:nvPr>
        </p:nvSpPr>
        <p:spPr/>
        <p:txBody>
          <a:bodyPr/>
          <a:lstStyle/>
          <a:p>
            <a:pPr lvl="0"/>
            <a:fld id="{D4917BC9-0FC9-468E-9682-A4303D8523B5}" type="datetime1">
              <a:rPr lang="en-US" smtClean="0"/>
              <a:t>12/21/2020</a:t>
            </a:fld>
            <a:endParaRPr lang="en-U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21E858E-1FF1-4E19-817A-F1FE8E14B563}"/>
              </a:ext>
            </a:extLst>
          </p:cNvPr>
          <p:cNvSpPr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D0FAF583-E1A6-47D7-A6FE-9CC9BAC2B8C1}" type="slidenum">
              <a:rPr lang="en-US" smtClean="0"/>
              <a:t>24</a:t>
            </a:fld>
            <a:endParaRPr lang="en-US"/>
          </a:p>
        </p:txBody>
      </p:sp>
      <p:sp>
        <p:nvSpPr>
          <p:cNvPr id="66" name="CuadroTexto 65">
            <a:extLst>
              <a:ext uri="{FF2B5EF4-FFF2-40B4-BE49-F238E27FC236}">
                <a16:creationId xmlns:a16="http://schemas.microsoft.com/office/drawing/2014/main" id="{90718B0C-7382-41DE-9D2C-020AA5298A68}"/>
              </a:ext>
            </a:extLst>
          </p:cNvPr>
          <p:cNvSpPr txBox="1"/>
          <p:nvPr/>
        </p:nvSpPr>
        <p:spPr>
          <a:xfrm>
            <a:off x="7581530" y="190599"/>
            <a:ext cx="159629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600" b="1" dirty="0" err="1"/>
              <a:t>Ryzhakov</a:t>
            </a:r>
            <a:r>
              <a:rPr lang="en-US" sz="1600" b="1" dirty="0"/>
              <a:t> (2010) </a:t>
            </a:r>
          </a:p>
        </p:txBody>
      </p:sp>
      <p:sp>
        <p:nvSpPr>
          <p:cNvPr id="138" name="CuadroTexto 137">
            <a:extLst>
              <a:ext uri="{FF2B5EF4-FFF2-40B4-BE49-F238E27FC236}">
                <a16:creationId xmlns:a16="http://schemas.microsoft.com/office/drawing/2014/main" id="{68566F30-3BCA-4479-96F3-17F99030DD2C}"/>
              </a:ext>
            </a:extLst>
          </p:cNvPr>
          <p:cNvSpPr txBox="1"/>
          <p:nvPr/>
        </p:nvSpPr>
        <p:spPr>
          <a:xfrm>
            <a:off x="-264763" y="1006233"/>
            <a:ext cx="2488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Linear Momentum Eq:</a:t>
            </a:r>
          </a:p>
        </p:txBody>
      </p:sp>
      <p:pic>
        <p:nvPicPr>
          <p:cNvPr id="17" name="Imagen 16" descr="IguanaTex Bitmap Display&#10;&#10;\documentclass{article}&#10;\usepackage{amsmath}&#10;\usepackage{amssymb}&#10;\usepackage{bm}&#10;\usepackage{xcolor}&#10;\pagestyle{empty}&#10;\newcommand{\IntVol}[1]{\int_\Omega {#1} \,d\Omega }&#10;\newcommand{\IntSur}[1]{\int_{\Gamma_t} {#1} \,d\Gamma }&#10;\newcommand{\ParDeriv}[2]{\displaystyle\frac{\partial{#1}}{\partial {#2}}}&#10;\begin{document}&#10;\[&#10;\rho \mathbf{M} &#10;\left(&#10;\frac{\bar{\bm{u}}_{n+1}}{\Delta t^2} - \frac{\bar{\bm{v}}_{n}}{\Delta t}&#10;\right)&#10;= &#10;-\mathbf{G} \bar{\mathbf{p}}_{n+1}&#10;+&#10;\mu \mathbf{L}\frac{\bar{\bm{u}}}{\Delta t}&#10;+&#10;\bar{\mathbf{F}}_{n+1}&#10;\]&#10;\end{document}">
            <a:extLst>
              <a:ext uri="{FF2B5EF4-FFF2-40B4-BE49-F238E27FC236}">
                <a16:creationId xmlns:a16="http://schemas.microsoft.com/office/drawing/2014/main" id="{7FA73E99-7B8E-4412-9131-2444F7C661E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8800" y="923843"/>
            <a:ext cx="5287631" cy="607999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38781971-48A8-4DA6-9816-03DDFB5F53A7}"/>
              </a:ext>
            </a:extLst>
          </p:cNvPr>
          <p:cNvSpPr txBox="1"/>
          <p:nvPr/>
        </p:nvSpPr>
        <p:spPr>
          <a:xfrm>
            <a:off x="-264764" y="2338376"/>
            <a:ext cx="2488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Continuity Eq:</a:t>
            </a:r>
          </a:p>
        </p:txBody>
      </p:sp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ACAD9807-857F-44ED-8945-C9660966D27F}"/>
              </a:ext>
            </a:extLst>
          </p:cNvPr>
          <p:cNvCxnSpPr/>
          <p:nvPr/>
        </p:nvCxnSpPr>
        <p:spPr>
          <a:xfrm>
            <a:off x="0" y="2964871"/>
            <a:ext cx="912932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CuadroTexto 22">
            <a:extLst>
              <a:ext uri="{FF2B5EF4-FFF2-40B4-BE49-F238E27FC236}">
                <a16:creationId xmlns:a16="http://schemas.microsoft.com/office/drawing/2014/main" id="{746A8009-18C6-43A7-925F-039B5F1928CD}"/>
              </a:ext>
            </a:extLst>
          </p:cNvPr>
          <p:cNvSpPr txBox="1"/>
          <p:nvPr/>
        </p:nvSpPr>
        <p:spPr>
          <a:xfrm>
            <a:off x="7751611" y="1694358"/>
            <a:ext cx="1740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>
                <a:solidFill>
                  <a:srgbClr val="FF0000"/>
                </a:solidFill>
              </a:rPr>
              <a:t>+ stabilization</a:t>
            </a:r>
          </a:p>
        </p:txBody>
      </p:sp>
      <p:pic>
        <p:nvPicPr>
          <p:cNvPr id="19" name="Imagen 18" descr="IguanaTex Bitmap Display&#10;&#10;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kappa = \ParDeriv{p}{V}V&#10;\]&#10;\end{document}">
            <a:extLst>
              <a:ext uri="{FF2B5EF4-FFF2-40B4-BE49-F238E27FC236}">
                <a16:creationId xmlns:a16="http://schemas.microsoft.com/office/drawing/2014/main" id="{52888748-2C87-4385-974E-7A57723D60B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758" y="3828394"/>
            <a:ext cx="1185067" cy="584990"/>
          </a:xfrm>
          <a:prstGeom prst="rect">
            <a:avLst/>
          </a:prstGeom>
        </p:spPr>
      </p:pic>
      <p:pic>
        <p:nvPicPr>
          <p:cNvPr id="32" name="Imagen 31" descr="IguanaTex Bitmap Display&#10;&#10;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delta p = {\kappa} \frac{\delta V}{V} &#10;\]&#10;\end{document}">
            <a:extLst>
              <a:ext uri="{FF2B5EF4-FFF2-40B4-BE49-F238E27FC236}">
                <a16:creationId xmlns:a16="http://schemas.microsoft.com/office/drawing/2014/main" id="{992C30A1-3052-4254-9430-45FF33866331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064" y="4889778"/>
            <a:ext cx="1186742" cy="583314"/>
          </a:xfrm>
          <a:prstGeom prst="rect">
            <a:avLst/>
          </a:prstGeom>
        </p:spPr>
      </p:pic>
      <p:pic>
        <p:nvPicPr>
          <p:cNvPr id="37" name="Imagen 36" descr="IguanaTex Bitmap Display&#10;&#10;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delta p = \kappa \int_t \nabla \cdot \bm{v} dt &#10;\]&#10;\end{document}">
            <a:extLst>
              <a:ext uri="{FF2B5EF4-FFF2-40B4-BE49-F238E27FC236}">
                <a16:creationId xmlns:a16="http://schemas.microsoft.com/office/drawing/2014/main" id="{B0B0D569-E5E7-461C-9E26-ACD8F0CF1621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064" y="5913980"/>
            <a:ext cx="1977903" cy="635276"/>
          </a:xfrm>
          <a:prstGeom prst="rect">
            <a:avLst/>
          </a:prstGeom>
        </p:spPr>
      </p:pic>
      <p:pic>
        <p:nvPicPr>
          <p:cNvPr id="45" name="Imagen 44" descr="IguanaTex Bitmap Display&#10;&#10;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delta \bar{p} = \kappa \int_{t_n}^{t_{n+1}} \mathbf{G}^\intercal \bar{\bm{v}} dt &#10;\]&#10;\end{document}">
            <a:extLst>
              <a:ext uri="{FF2B5EF4-FFF2-40B4-BE49-F238E27FC236}">
                <a16:creationId xmlns:a16="http://schemas.microsoft.com/office/drawing/2014/main" id="{6DDF1A8E-7920-483A-9A90-B7B6A606147A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2733" y="3800765"/>
            <a:ext cx="2433827" cy="715733"/>
          </a:xfrm>
          <a:prstGeom prst="rect">
            <a:avLst/>
          </a:prstGeom>
        </p:spPr>
      </p:pic>
      <p:pic>
        <p:nvPicPr>
          <p:cNvPr id="59" name="Imagen 58" descr="IguanaTex Bitmap Display&#10;&#10;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delta \bar{p} \approx \kappa \, \mathbf{G}^\intercal \bar{\bm{v}}_{n+1}  \Delta t &#10;\]&#10;\end{document}">
            <a:extLst>
              <a:ext uri="{FF2B5EF4-FFF2-40B4-BE49-F238E27FC236}">
                <a16:creationId xmlns:a16="http://schemas.microsoft.com/office/drawing/2014/main" id="{27B0F139-56AB-43BF-B81A-B98FB2877679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1281" y="5041473"/>
            <a:ext cx="2148876" cy="264838"/>
          </a:xfrm>
          <a:prstGeom prst="rect">
            <a:avLst/>
          </a:prstGeom>
        </p:spPr>
      </p:pic>
      <p:sp>
        <p:nvSpPr>
          <p:cNvPr id="52" name="CuadroTexto 51">
            <a:extLst>
              <a:ext uri="{FF2B5EF4-FFF2-40B4-BE49-F238E27FC236}">
                <a16:creationId xmlns:a16="http://schemas.microsoft.com/office/drawing/2014/main" id="{993AB01E-5C5E-4BC3-A778-EBF11BDD5969}"/>
              </a:ext>
            </a:extLst>
          </p:cNvPr>
          <p:cNvSpPr txBox="1"/>
          <p:nvPr/>
        </p:nvSpPr>
        <p:spPr>
          <a:xfrm>
            <a:off x="90559" y="3038755"/>
            <a:ext cx="197790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600" dirty="0"/>
              <a:t>From </a:t>
            </a:r>
            <a:r>
              <a:rPr lang="en-US" sz="1600" dirty="0" err="1"/>
              <a:t>Ryzhakov</a:t>
            </a:r>
            <a:r>
              <a:rPr lang="en-US" sz="1600" dirty="0"/>
              <a:t> et al 2010 (Monograph)</a:t>
            </a:r>
          </a:p>
        </p:txBody>
      </p:sp>
      <p:pic>
        <p:nvPicPr>
          <p:cNvPr id="62" name="Imagen 61" descr="IguanaTex Bitmap Display&#10;&#10;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{\mathbf{M}} \, \bar{p}_{n+1}&#10;=&#10;{\mathbf{M}}\, \bar{p}_{n} + \kappa \, \mathbf{G} \, {\bar{u}_{n+1}}&#10;\]&#10;\end{document}">
            <a:extLst>
              <a:ext uri="{FF2B5EF4-FFF2-40B4-BE49-F238E27FC236}">
                <a16:creationId xmlns:a16="http://schemas.microsoft.com/office/drawing/2014/main" id="{1D6CDB98-38F6-49DF-9A85-A8A873BE6021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273" y="2409299"/>
            <a:ext cx="3532442" cy="275555"/>
          </a:xfrm>
          <a:prstGeom prst="rect">
            <a:avLst/>
          </a:prstGeom>
        </p:spPr>
      </p:pic>
      <p:pic>
        <p:nvPicPr>
          <p:cNvPr id="61" name="Imagen 60" descr="IguanaTex Bitmap Display&#10;&#10;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bar{p}_{n+1} = \bar{p}_n + \delta \bar{p}&#10;\]&#10;\end{document}">
            <a:extLst>
              <a:ext uri="{FF2B5EF4-FFF2-40B4-BE49-F238E27FC236}">
                <a16:creationId xmlns:a16="http://schemas.microsoft.com/office/drawing/2014/main" id="{64A3F4E0-2C18-45A1-A079-52A2CD154B8D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075" y="6063093"/>
            <a:ext cx="1863924" cy="263162"/>
          </a:xfrm>
          <a:prstGeom prst="rect">
            <a:avLst/>
          </a:prstGeom>
        </p:spPr>
      </p:pic>
      <p:pic>
        <p:nvPicPr>
          <p:cNvPr id="64" name="Imagen 63" descr="IguanaTex Bitmap Display&#10;&#10;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mathbf{G}\bar{p}_{n+1} = \mathbf{G}\bar{p}_n + \mathbf{G}\delta \bar{p}&#10;\]&#10;\end{document}">
            <a:extLst>
              <a:ext uri="{FF2B5EF4-FFF2-40B4-BE49-F238E27FC236}">
                <a16:creationId xmlns:a16="http://schemas.microsoft.com/office/drawing/2014/main" id="{51D19E20-0B95-43CE-809E-69D882C2D0E8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2644" y="4018109"/>
            <a:ext cx="2591391" cy="263162"/>
          </a:xfrm>
          <a:prstGeom prst="rect">
            <a:avLst/>
          </a:prstGeom>
        </p:spPr>
      </p:pic>
      <p:pic>
        <p:nvPicPr>
          <p:cNvPr id="73" name="Imagen 72" descr="IguanaTex Bitmap Display&#10;&#10;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mathbf{G}\bar{p}_{n+1} = \mathbf{G}\bar{p}_n + \mathbf{G} \kappa \, \mathbf{G}^\intercal \bar{\bm{u}}_{n+1}&#10;\]&#10;\end{document}">
            <a:extLst>
              <a:ext uri="{FF2B5EF4-FFF2-40B4-BE49-F238E27FC236}">
                <a16:creationId xmlns:a16="http://schemas.microsoft.com/office/drawing/2014/main" id="{25A3A607-EA3E-42F6-8D33-7FB098FC6D80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6977" y="5014669"/>
            <a:ext cx="3501564" cy="264838"/>
          </a:xfrm>
          <a:prstGeom prst="rect">
            <a:avLst/>
          </a:prstGeom>
        </p:spPr>
      </p:pic>
      <p:pic>
        <p:nvPicPr>
          <p:cNvPr id="79" name="Imagen 78" descr="IguanaTex Bitmap Display&#10;&#10;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ParDeriv{\mathbf{G}{\bar{\mathbf{p}}}}{\bar{\bm{u}}} = \mathbf{G}^\intercal \kappa \, \mathbf{G}&#10;\]&#10;\end{document}">
            <a:extLst>
              <a:ext uri="{FF2B5EF4-FFF2-40B4-BE49-F238E27FC236}">
                <a16:creationId xmlns:a16="http://schemas.microsoft.com/office/drawing/2014/main" id="{2750EF8E-15B6-4C34-B8C8-BDD2D555BBB0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7879" y="5849716"/>
            <a:ext cx="1830401" cy="584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111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B3E8A8-D5F2-456B-AB39-63C81B305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Displacement-based Equations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596BD06-A76E-432B-B5E9-46F8E8611D60}"/>
              </a:ext>
            </a:extLst>
          </p:cNvPr>
          <p:cNvSpPr>
            <a:spLocks noGrp="1"/>
          </p:cNvSpPr>
          <p:nvPr>
            <p:ph type="dt" sz="half" idx="7"/>
          </p:nvPr>
        </p:nvSpPr>
        <p:spPr/>
        <p:txBody>
          <a:bodyPr/>
          <a:lstStyle/>
          <a:p>
            <a:pPr lvl="0"/>
            <a:fld id="{D4917BC9-0FC9-468E-9682-A4303D8523B5}" type="datetime1">
              <a:rPr lang="en-US" smtClean="0"/>
              <a:t>12/21/2020</a:t>
            </a:fld>
            <a:endParaRPr lang="en-U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21E858E-1FF1-4E19-817A-F1FE8E14B563}"/>
              </a:ext>
            </a:extLst>
          </p:cNvPr>
          <p:cNvSpPr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D0FAF583-E1A6-47D7-A6FE-9CC9BAC2B8C1}" type="slidenum">
              <a:rPr lang="en-US" smtClean="0"/>
              <a:t>25</a:t>
            </a:fld>
            <a:endParaRPr lang="en-US"/>
          </a:p>
        </p:txBody>
      </p:sp>
      <p:sp>
        <p:nvSpPr>
          <p:cNvPr id="66" name="CuadroTexto 65">
            <a:extLst>
              <a:ext uri="{FF2B5EF4-FFF2-40B4-BE49-F238E27FC236}">
                <a16:creationId xmlns:a16="http://schemas.microsoft.com/office/drawing/2014/main" id="{90718B0C-7382-41DE-9D2C-020AA5298A68}"/>
              </a:ext>
            </a:extLst>
          </p:cNvPr>
          <p:cNvSpPr txBox="1"/>
          <p:nvPr/>
        </p:nvSpPr>
        <p:spPr>
          <a:xfrm>
            <a:off x="7581530" y="190599"/>
            <a:ext cx="159629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600" b="1" dirty="0" err="1"/>
              <a:t>Ryzhakov</a:t>
            </a:r>
            <a:r>
              <a:rPr lang="en-US" sz="1600" b="1" dirty="0"/>
              <a:t> (2010) </a:t>
            </a:r>
          </a:p>
        </p:txBody>
      </p:sp>
      <p:sp>
        <p:nvSpPr>
          <p:cNvPr id="138" name="CuadroTexto 137">
            <a:extLst>
              <a:ext uri="{FF2B5EF4-FFF2-40B4-BE49-F238E27FC236}">
                <a16:creationId xmlns:a16="http://schemas.microsoft.com/office/drawing/2014/main" id="{68566F30-3BCA-4479-96F3-17F99030DD2C}"/>
              </a:ext>
            </a:extLst>
          </p:cNvPr>
          <p:cNvSpPr txBox="1"/>
          <p:nvPr/>
        </p:nvSpPr>
        <p:spPr>
          <a:xfrm>
            <a:off x="-264763" y="1006233"/>
            <a:ext cx="2488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Linear Momentum Eq:</a:t>
            </a:r>
          </a:p>
        </p:txBody>
      </p:sp>
      <p:pic>
        <p:nvPicPr>
          <p:cNvPr id="17" name="Imagen 16" descr="IguanaTex Bitmap Display&#10;&#10;\documentclass{article}&#10;\usepackage{amsmath}&#10;\usepackage{amssymb}&#10;\usepackage{bm}&#10;\usepackage{xcolor}&#10;\pagestyle{empty}&#10;\newcommand{\IntVol}[1]{\int_\Omega {#1} \,d\Omega }&#10;\newcommand{\IntSur}[1]{\int_{\Gamma_t} {#1} \,d\Gamma }&#10;\newcommand{\ParDeriv}[2]{\displaystyle\frac{\partial{#1}}{\partial {#2}}}&#10;\begin{document}&#10;\[&#10;\rho \mathbf{M} &#10;\left(&#10;\frac{\bar{\bm{u}}_{n+1}}{\Delta t^2} - \frac{\bar{\bm{v}}_{n}}{\Delta t}&#10;\right)&#10;= &#10;-\mathbf{G} \bar{\mathbf{p}}_{n+1}&#10;+&#10;\mu \mathbf{L}\frac{\bar{\bm{u}}}{\Delta t}&#10;+&#10;\bar{\mathbf{F}}_{n+1}&#10;\]&#10;\end{document}">
            <a:extLst>
              <a:ext uri="{FF2B5EF4-FFF2-40B4-BE49-F238E27FC236}">
                <a16:creationId xmlns:a16="http://schemas.microsoft.com/office/drawing/2014/main" id="{7FA73E99-7B8E-4412-9131-2444F7C661E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8800" y="923843"/>
            <a:ext cx="5287631" cy="607999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38781971-48A8-4DA6-9816-03DDFB5F53A7}"/>
              </a:ext>
            </a:extLst>
          </p:cNvPr>
          <p:cNvSpPr txBox="1"/>
          <p:nvPr/>
        </p:nvSpPr>
        <p:spPr>
          <a:xfrm>
            <a:off x="-264764" y="2338376"/>
            <a:ext cx="2488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Continuity Eq:</a:t>
            </a:r>
          </a:p>
        </p:txBody>
      </p:sp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ACAD9807-857F-44ED-8945-C9660966D27F}"/>
              </a:ext>
            </a:extLst>
          </p:cNvPr>
          <p:cNvCxnSpPr/>
          <p:nvPr/>
        </p:nvCxnSpPr>
        <p:spPr>
          <a:xfrm>
            <a:off x="0" y="2964871"/>
            <a:ext cx="912932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Imagen 10" descr="IguanaTex Bitmap Display&#10;&#10;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{\mathbf{M}}^\mathrm{L} \, \bar{p}_{n+1}&#10;=&#10;{\mathbf{M}}\, \bar{p}_{n} + \kappa \, \mathbf{G} \, {\bar{u}_{n+1}}&#10;\]&#10;\end{document}">
            <a:extLst>
              <a:ext uri="{FF2B5EF4-FFF2-40B4-BE49-F238E27FC236}">
                <a16:creationId xmlns:a16="http://schemas.microsoft.com/office/drawing/2014/main" id="{F6197CF8-D162-41E4-84F1-66538B4F76ED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274" y="2372355"/>
            <a:ext cx="3694219" cy="332444"/>
          </a:xfrm>
          <a:prstGeom prst="rect">
            <a:avLst/>
          </a:prstGeom>
        </p:spPr>
      </p:pic>
      <p:pic>
        <p:nvPicPr>
          <p:cNvPr id="9" name="Imagen 8" descr="IguanaTex Bitmap Display&#10;&#10;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mathbf{K} = \rho \frac{\mathbf{M}}{\Delta t^2}&#10;+ \mu \frac{\mathbf{L}}{\Delta t}&#10;+ \kappa\, \mathbf{G}^\intercal  \mathbf{G}&#10;\]&#10;\end{document}">
            <a:extLst>
              <a:ext uri="{FF2B5EF4-FFF2-40B4-BE49-F238E27FC236}">
                <a16:creationId xmlns:a16="http://schemas.microsoft.com/office/drawing/2014/main" id="{191F4175-DB3C-45AF-8A80-2700DA45D454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233" y="3384973"/>
            <a:ext cx="3360763" cy="573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7711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B3E8A8-D5F2-456B-AB39-63C81B305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Displacement-based Equations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596BD06-A76E-432B-B5E9-46F8E8611D60}"/>
              </a:ext>
            </a:extLst>
          </p:cNvPr>
          <p:cNvSpPr>
            <a:spLocks noGrp="1"/>
          </p:cNvSpPr>
          <p:nvPr>
            <p:ph type="dt" sz="half" idx="7"/>
          </p:nvPr>
        </p:nvSpPr>
        <p:spPr/>
        <p:txBody>
          <a:bodyPr/>
          <a:lstStyle/>
          <a:p>
            <a:pPr lvl="0"/>
            <a:fld id="{D4917BC9-0FC9-468E-9682-A4303D8523B5}" type="datetime1">
              <a:rPr lang="en-US" smtClean="0"/>
              <a:t>12/21/2020</a:t>
            </a:fld>
            <a:endParaRPr lang="en-U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21E858E-1FF1-4E19-817A-F1FE8E14B563}"/>
              </a:ext>
            </a:extLst>
          </p:cNvPr>
          <p:cNvSpPr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D0FAF583-E1A6-47D7-A6FE-9CC9BAC2B8C1}" type="slidenum">
              <a:rPr lang="en-US" smtClean="0"/>
              <a:t>26</a:t>
            </a:fld>
            <a:endParaRPr lang="en-US"/>
          </a:p>
        </p:txBody>
      </p:sp>
      <p:sp>
        <p:nvSpPr>
          <p:cNvPr id="66" name="CuadroTexto 65">
            <a:extLst>
              <a:ext uri="{FF2B5EF4-FFF2-40B4-BE49-F238E27FC236}">
                <a16:creationId xmlns:a16="http://schemas.microsoft.com/office/drawing/2014/main" id="{90718B0C-7382-41DE-9D2C-020AA5298A68}"/>
              </a:ext>
            </a:extLst>
          </p:cNvPr>
          <p:cNvSpPr txBox="1"/>
          <p:nvPr/>
        </p:nvSpPr>
        <p:spPr>
          <a:xfrm>
            <a:off x="7581530" y="190599"/>
            <a:ext cx="159629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600" b="1" dirty="0" err="1"/>
              <a:t>Ryzhakov</a:t>
            </a:r>
            <a:r>
              <a:rPr lang="en-US" sz="1600" b="1" dirty="0"/>
              <a:t> (2010) </a:t>
            </a:r>
          </a:p>
        </p:txBody>
      </p:sp>
      <p:sp>
        <p:nvSpPr>
          <p:cNvPr id="138" name="CuadroTexto 137">
            <a:extLst>
              <a:ext uri="{FF2B5EF4-FFF2-40B4-BE49-F238E27FC236}">
                <a16:creationId xmlns:a16="http://schemas.microsoft.com/office/drawing/2014/main" id="{68566F30-3BCA-4479-96F3-17F99030DD2C}"/>
              </a:ext>
            </a:extLst>
          </p:cNvPr>
          <p:cNvSpPr txBox="1"/>
          <p:nvPr/>
        </p:nvSpPr>
        <p:spPr>
          <a:xfrm>
            <a:off x="-264763" y="1006233"/>
            <a:ext cx="2488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Linear Momentum Eq:</a:t>
            </a:r>
          </a:p>
        </p:txBody>
      </p:sp>
      <p:pic>
        <p:nvPicPr>
          <p:cNvPr id="17" name="Imagen 16" descr="IguanaTex Bitmap Display&#10;&#10;\documentclass{article}&#10;\usepackage{amsmath}&#10;\usepackage{amssymb}&#10;\usepackage{bm}&#10;\usepackage{xcolor}&#10;\pagestyle{empty}&#10;\newcommand{\IntVol}[1]{\int_\Omega {#1} \,d\Omega }&#10;\newcommand{\IntSur}[1]{\int_{\Gamma_t} {#1} \,d\Gamma }&#10;\newcommand{\ParDeriv}[2]{\displaystyle\frac{\partial{#1}}{\partial {#2}}}&#10;\begin{document}&#10;\[&#10;\rho \mathbf{M} &#10;\left(&#10;\frac{\bar{\bm{u}}_{n+1}}{\Delta t^2} - \frac{\bar{\bm{v}}_{n}}{\Delta t}&#10;\right)&#10;= &#10;-\mathbf{G} \bar{\mathbf{p}}_{n+1}&#10;+&#10;\mu \mathbf{L}\frac{\bar{\bm{u}}}{\Delta t}&#10;+&#10;\bar{\mathbf{F}}_{n+1}&#10;\]&#10;\end{document}">
            <a:extLst>
              <a:ext uri="{FF2B5EF4-FFF2-40B4-BE49-F238E27FC236}">
                <a16:creationId xmlns:a16="http://schemas.microsoft.com/office/drawing/2014/main" id="{7FA73E99-7B8E-4412-9131-2444F7C661E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8800" y="923843"/>
            <a:ext cx="5287631" cy="607999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38781971-48A8-4DA6-9816-03DDFB5F53A7}"/>
              </a:ext>
            </a:extLst>
          </p:cNvPr>
          <p:cNvSpPr txBox="1"/>
          <p:nvPr/>
        </p:nvSpPr>
        <p:spPr>
          <a:xfrm>
            <a:off x="-264764" y="2338376"/>
            <a:ext cx="2488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Continuity Eq:</a:t>
            </a:r>
          </a:p>
        </p:txBody>
      </p:sp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ACAD9807-857F-44ED-8945-C9660966D27F}"/>
              </a:ext>
            </a:extLst>
          </p:cNvPr>
          <p:cNvCxnSpPr/>
          <p:nvPr/>
        </p:nvCxnSpPr>
        <p:spPr>
          <a:xfrm>
            <a:off x="0" y="2964871"/>
            <a:ext cx="912932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CuadroTexto 22">
            <a:extLst>
              <a:ext uri="{FF2B5EF4-FFF2-40B4-BE49-F238E27FC236}">
                <a16:creationId xmlns:a16="http://schemas.microsoft.com/office/drawing/2014/main" id="{746A8009-18C6-43A7-925F-039B5F1928CD}"/>
              </a:ext>
            </a:extLst>
          </p:cNvPr>
          <p:cNvSpPr txBox="1"/>
          <p:nvPr/>
        </p:nvSpPr>
        <p:spPr>
          <a:xfrm>
            <a:off x="7751611" y="1694358"/>
            <a:ext cx="1740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>
                <a:solidFill>
                  <a:srgbClr val="FF0000"/>
                </a:solidFill>
              </a:rPr>
              <a:t>+ stabilization</a:t>
            </a:r>
          </a:p>
        </p:txBody>
      </p:sp>
      <p:pic>
        <p:nvPicPr>
          <p:cNvPr id="11" name="Imagen 10" descr="IguanaTex Bitmap Display&#10;&#10;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{\mathbf{M}}^\mathrm{L} \, \bar{p}_{n+1}&#10;=&#10;{\mathbf{M}}\, \bar{p}_{n} + \kappa \, \mathbf{G} \, {\bar{u}_{n+1}}&#10;\]&#10;\end{document}">
            <a:extLst>
              <a:ext uri="{FF2B5EF4-FFF2-40B4-BE49-F238E27FC236}">
                <a16:creationId xmlns:a16="http://schemas.microsoft.com/office/drawing/2014/main" id="{F6197CF8-D162-41E4-84F1-66538B4F76ED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274" y="2372355"/>
            <a:ext cx="3694219" cy="332444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E997ADF9-0986-4E93-9E09-94BA7D411D06}"/>
              </a:ext>
            </a:extLst>
          </p:cNvPr>
          <p:cNvSpPr txBox="1"/>
          <p:nvPr/>
        </p:nvSpPr>
        <p:spPr>
          <a:xfrm>
            <a:off x="295563" y="3429000"/>
            <a:ext cx="62437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/>
              <a:t>Difficulty : </a:t>
            </a:r>
            <a:r>
              <a:rPr lang="en-US" sz="2000" u="sng" dirty="0"/>
              <a:t>element inversion </a:t>
            </a:r>
            <a:r>
              <a:rPr lang="en-US" sz="2000" dirty="0"/>
              <a:t>at the first iteration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/>
              <a:t>Solution  : explicit integration scheme for the first </a:t>
            </a:r>
            <a:r>
              <a:rPr lang="en-US" sz="2000" dirty="0" err="1"/>
              <a:t>Iter</a:t>
            </a:r>
            <a:r>
              <a:rPr lang="en-US" sz="2000" dirty="0"/>
              <a:t>.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8250DE01-439A-437C-9BE3-1BDE1579460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17512" y="3205784"/>
            <a:ext cx="1895682" cy="2696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18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B883D2-95D2-4FAE-91B4-23883B883C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Self Introduction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F145DDE-C57B-4D46-B69E-7202DC60C20E}"/>
              </a:ext>
            </a:extLst>
          </p:cNvPr>
          <p:cNvSpPr>
            <a:spLocks noGrp="1"/>
          </p:cNvSpPr>
          <p:nvPr>
            <p:ph type="dt" sz="half" idx="7"/>
          </p:nvPr>
        </p:nvSpPr>
        <p:spPr/>
        <p:txBody>
          <a:bodyPr/>
          <a:lstStyle/>
          <a:p>
            <a:pPr lvl="0"/>
            <a:fld id="{6C1B83C1-F838-4421-8DDF-ED564519A29F}" type="datetime1">
              <a:rPr lang="en-US" smtClean="0"/>
              <a:t>12/21/2020</a:t>
            </a:fld>
            <a:endParaRPr lang="en-U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230D2DD6-601C-4955-9266-406984F9F513}"/>
              </a:ext>
            </a:extLst>
          </p:cNvPr>
          <p:cNvSpPr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D0FAF583-E1A6-47D7-A6FE-9CC9BAC2B8C1}" type="slidenum">
              <a:rPr lang="en-US" smtClean="0"/>
              <a:t>3</a:t>
            </a:fld>
            <a:endParaRPr lang="en-US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68008EC9-4D6E-4720-AAE1-ABFD1AF05B73}"/>
              </a:ext>
            </a:extLst>
          </p:cNvPr>
          <p:cNvSpPr txBox="1"/>
          <p:nvPr/>
        </p:nvSpPr>
        <p:spPr>
          <a:xfrm>
            <a:off x="71197" y="600902"/>
            <a:ext cx="5276657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Eduardo Fernández Sánchez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/>
              <a:t>Chilean (University of Concepción)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/>
              <a:t>PhD with Professor Pierre </a:t>
            </a:r>
            <a:r>
              <a:rPr lang="en-US" sz="2000" dirty="0" err="1"/>
              <a:t>Duysinx</a:t>
            </a:r>
            <a:r>
              <a:rPr lang="en-US" sz="2000" dirty="0"/>
              <a:t>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/>
              <a:t>Post-Doc at MN2L (Project ALFEWELD)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2000" dirty="0"/>
              <a:t>Comparison between PFEM codes (analyze the tests of PFEM)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2000" dirty="0"/>
              <a:t>Implementation of displacement-based PFEM (Newmark Integration scheme)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4518711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B3E8A8-D5F2-456B-AB39-63C81B305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Thesis Review </a:t>
            </a:r>
          </a:p>
        </p:txBody>
      </p:sp>
      <p:sp>
        <p:nvSpPr>
          <p:cNvPr id="49" name="CuadroTexto 48">
            <a:extLst>
              <a:ext uri="{FF2B5EF4-FFF2-40B4-BE49-F238E27FC236}">
                <a16:creationId xmlns:a16="http://schemas.microsoft.com/office/drawing/2014/main" id="{FA6AAA85-CCDC-4CE3-B55A-4FB94054CB1E}"/>
              </a:ext>
            </a:extLst>
          </p:cNvPr>
          <p:cNvSpPr txBox="1"/>
          <p:nvPr/>
        </p:nvSpPr>
        <p:spPr>
          <a:xfrm>
            <a:off x="187685" y="811763"/>
            <a:ext cx="876862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b="1" dirty="0"/>
              <a:t>Alessandro </a:t>
            </a:r>
            <a:r>
              <a:rPr lang="en-US" sz="2000" b="1" dirty="0" err="1"/>
              <a:t>Franci</a:t>
            </a:r>
            <a:r>
              <a:rPr lang="en-US" sz="2000" b="1" dirty="0"/>
              <a:t> (2015) </a:t>
            </a:r>
            <a:r>
              <a:rPr lang="en-US" sz="2000" dirty="0"/>
              <a:t>«Unified </a:t>
            </a:r>
            <a:r>
              <a:rPr lang="en-US" sz="2000" dirty="0" err="1"/>
              <a:t>Lagrangian</a:t>
            </a:r>
            <a:r>
              <a:rPr lang="en-US" sz="2000" dirty="0"/>
              <a:t> formulation for fluid and solid mechanics, fluid-structure </a:t>
            </a:r>
            <a:r>
              <a:rPr lang="en-US" sz="2000" dirty="0" err="1"/>
              <a:t>ingteraction</a:t>
            </a:r>
            <a:r>
              <a:rPr lang="en-US" sz="2000" dirty="0"/>
              <a:t> and coupled thermal problems using PFEM»</a:t>
            </a:r>
            <a:r>
              <a:rPr lang="fr-BE" sz="2000" dirty="0"/>
              <a:t> (</a:t>
            </a:r>
            <a:r>
              <a:rPr lang="en-US" sz="2000" b="0" i="0" dirty="0">
                <a:effectLst/>
              </a:rPr>
              <a:t>Polytechnic University of Catalonia)</a:t>
            </a:r>
            <a:endParaRPr lang="en-US" sz="2000" dirty="0"/>
          </a:p>
        </p:txBody>
      </p:sp>
      <p:sp>
        <p:nvSpPr>
          <p:cNvPr id="50" name="CuadroTexto 49">
            <a:extLst>
              <a:ext uri="{FF2B5EF4-FFF2-40B4-BE49-F238E27FC236}">
                <a16:creationId xmlns:a16="http://schemas.microsoft.com/office/drawing/2014/main" id="{F82DE6B8-F428-40E5-B4B5-6E7DF2EB3C9F}"/>
              </a:ext>
            </a:extLst>
          </p:cNvPr>
          <p:cNvSpPr txBox="1"/>
          <p:nvPr/>
        </p:nvSpPr>
        <p:spPr>
          <a:xfrm>
            <a:off x="567909" y="2453579"/>
            <a:ext cx="823085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Unified formulation for Fluid Structure Interaction (monolithic approach).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070C0"/>
                </a:solidFill>
              </a:rPr>
              <a:t>Newtonian Fluid </a:t>
            </a:r>
            <a:r>
              <a:rPr lang="en-US" sz="2000" dirty="0"/>
              <a:t>+ </a:t>
            </a:r>
            <a:r>
              <a:rPr lang="en-US" sz="2000" dirty="0" err="1"/>
              <a:t>Hypoelastic</a:t>
            </a:r>
            <a:r>
              <a:rPr lang="en-US" sz="2000" dirty="0"/>
              <a:t> Solid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070C0"/>
                </a:solidFill>
              </a:rPr>
              <a:t>Velocity – Pressure formulation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070C0"/>
                </a:solidFill>
              </a:rPr>
              <a:t>Quasi-incompressible materials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u="sng" dirty="0">
                <a:uFill>
                  <a:solidFill>
                    <a:srgbClr val="0070C0"/>
                  </a:solidFill>
                </a:uFill>
              </a:rPr>
              <a:t>Implicit Newmark Integration scheme</a:t>
            </a:r>
          </a:p>
          <a:p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070C0"/>
                </a:solidFill>
              </a:rPr>
              <a:t>PFEM (alpha shapes)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DAD429FC-D866-4817-A376-1432AA9275C5}"/>
              </a:ext>
            </a:extLst>
          </p:cNvPr>
          <p:cNvSpPr>
            <a:spLocks noGrp="1"/>
          </p:cNvSpPr>
          <p:nvPr>
            <p:ph type="dt" sz="half" idx="7"/>
          </p:nvPr>
        </p:nvSpPr>
        <p:spPr/>
        <p:txBody>
          <a:bodyPr/>
          <a:lstStyle/>
          <a:p>
            <a:pPr lvl="0"/>
            <a:fld id="{5947A1E9-B448-4A27-97AE-4C7A67E0F9FA}" type="datetime1">
              <a:rPr lang="en-US" smtClean="0"/>
              <a:t>12/19/2020</a:t>
            </a:fld>
            <a:endParaRPr lang="en-U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B09B494D-E362-402A-B162-648B601234D6}"/>
              </a:ext>
            </a:extLst>
          </p:cNvPr>
          <p:cNvSpPr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D0FAF583-E1A6-47D7-A6FE-9CC9BAC2B8C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6292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B3E8A8-D5F2-456B-AB39-63C81B305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Some basics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FF582E70-BF68-4FE2-861A-5F5D84AE1C53}"/>
              </a:ext>
            </a:extLst>
          </p:cNvPr>
          <p:cNvSpPr txBox="1"/>
          <p:nvPr/>
        </p:nvSpPr>
        <p:spPr>
          <a:xfrm>
            <a:off x="212085" y="518896"/>
            <a:ext cx="6442787" cy="32762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Continuum Mechanics &amp; Stress Tensors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70C0"/>
                </a:solidFill>
              </a:rPr>
              <a:t>Mass conservation: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0070C0"/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0070C0"/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0070C0"/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0070C0"/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70C0"/>
                </a:solidFill>
              </a:rPr>
              <a:t>Momentum balance:  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39A7A26B-36EC-4226-9B6A-02F1F6373D26}"/>
              </a:ext>
            </a:extLst>
          </p:cNvPr>
          <p:cNvSpPr txBox="1"/>
          <p:nvPr/>
        </p:nvSpPr>
        <p:spPr>
          <a:xfrm>
            <a:off x="3151983" y="3251319"/>
            <a:ext cx="32317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dirty="0">
                <a:solidFill>
                  <a:schemeClr val="bg1">
                    <a:lumMod val="50000"/>
                  </a:schemeClr>
                </a:solidFill>
              </a:rPr>
              <a:t>FEM-</a:t>
            </a:r>
            <a:r>
              <a:rPr lang="fr-BE" dirty="0" err="1">
                <a:solidFill>
                  <a:schemeClr val="bg1">
                    <a:lumMod val="50000"/>
                  </a:schemeClr>
                </a:solidFill>
              </a:rPr>
              <a:t>Galerkin</a:t>
            </a:r>
            <a:r>
              <a:rPr lang="fr-BE" dirty="0">
                <a:solidFill>
                  <a:schemeClr val="bg1">
                    <a:lumMod val="50000"/>
                  </a:schemeClr>
                </a:solidFill>
              </a:rPr>
              <a:t> of the </a:t>
            </a:r>
            <a:r>
              <a:rPr lang="fr-BE" dirty="0" err="1">
                <a:solidFill>
                  <a:schemeClr val="bg1">
                    <a:lumMod val="50000"/>
                  </a:schemeClr>
                </a:solidFill>
              </a:rPr>
              <a:t>weak</a:t>
            </a:r>
            <a:r>
              <a:rPr lang="fr-BE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BE" dirty="0" err="1">
                <a:solidFill>
                  <a:schemeClr val="bg1">
                    <a:lumMod val="50000"/>
                  </a:schemeClr>
                </a:solidFill>
              </a:rPr>
              <a:t>form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30" name="Imagen 29" descr="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\IntVol{N_I \rho} \, \dot{v}_i&#10;+&#10;\IntVol{\ParDeriv{N_I}{x_j}\sigma_{ij}}&#10;=&#10;\IntVol{N_I b_i}&#10;+&#10;\IntSur{N_I t_i}&#10;\]&#10;\end{document}" title="IguanaTex Bitmap Display">
            <a:extLst>
              <a:ext uri="{FF2B5EF4-FFF2-40B4-BE49-F238E27FC236}">
                <a16:creationId xmlns:a16="http://schemas.microsoft.com/office/drawing/2014/main" id="{DECCDA78-9AAB-4943-B7ED-73431CF856A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558" y="4117804"/>
            <a:ext cx="7575768" cy="731428"/>
          </a:xfrm>
          <a:prstGeom prst="rect">
            <a:avLst/>
          </a:prstGeom>
        </p:spPr>
      </p:pic>
      <p:sp>
        <p:nvSpPr>
          <p:cNvPr id="35" name="CuadroTexto 34">
            <a:extLst>
              <a:ext uri="{FF2B5EF4-FFF2-40B4-BE49-F238E27FC236}">
                <a16:creationId xmlns:a16="http://schemas.microsoft.com/office/drawing/2014/main" id="{F38AD34C-8CEA-4FBC-8D68-75590D3BF09B}"/>
              </a:ext>
            </a:extLst>
          </p:cNvPr>
          <p:cNvSpPr txBox="1"/>
          <p:nvPr/>
        </p:nvSpPr>
        <p:spPr>
          <a:xfrm>
            <a:off x="3063932" y="3564702"/>
            <a:ext cx="3487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dirty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fr-BE" dirty="0" err="1">
                <a:solidFill>
                  <a:schemeClr val="bg1">
                    <a:lumMod val="50000"/>
                  </a:schemeClr>
                </a:solidFill>
              </a:rPr>
              <a:t>Updated</a:t>
            </a:r>
            <a:r>
              <a:rPr lang="fr-BE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BE" dirty="0" err="1">
                <a:solidFill>
                  <a:schemeClr val="bg1">
                    <a:lumMod val="50000"/>
                  </a:schemeClr>
                </a:solidFill>
              </a:rPr>
              <a:t>Lagrangian</a:t>
            </a:r>
            <a:r>
              <a:rPr lang="fr-BE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BE" dirty="0" err="1">
                <a:solidFill>
                  <a:schemeClr val="bg1">
                    <a:lumMod val="50000"/>
                  </a:schemeClr>
                </a:solidFill>
              </a:rPr>
              <a:t>framework</a:t>
            </a:r>
            <a:r>
              <a:rPr lang="fr-BE" dirty="0">
                <a:solidFill>
                  <a:schemeClr val="bg1">
                    <a:lumMod val="50000"/>
                  </a:schemeClr>
                </a:solidFill>
              </a:rPr>
              <a:t>)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C3151DE4-8A35-4BEE-BD85-639C89746390}"/>
              </a:ext>
            </a:extLst>
          </p:cNvPr>
          <p:cNvSpPr txBox="1"/>
          <p:nvPr/>
        </p:nvSpPr>
        <p:spPr>
          <a:xfrm>
            <a:off x="3120581" y="1114271"/>
            <a:ext cx="30491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Quasi-Incompressible Material</a:t>
            </a:r>
          </a:p>
        </p:txBody>
      </p:sp>
      <p:sp>
        <p:nvSpPr>
          <p:cNvPr id="31" name="Marcador de fecha 30">
            <a:extLst>
              <a:ext uri="{FF2B5EF4-FFF2-40B4-BE49-F238E27FC236}">
                <a16:creationId xmlns:a16="http://schemas.microsoft.com/office/drawing/2014/main" id="{FEE5100B-386A-4BFB-A157-8DD70B2DF0BE}"/>
              </a:ext>
            </a:extLst>
          </p:cNvPr>
          <p:cNvSpPr>
            <a:spLocks noGrp="1"/>
          </p:cNvSpPr>
          <p:nvPr>
            <p:ph type="dt" sz="half" idx="7"/>
          </p:nvPr>
        </p:nvSpPr>
        <p:spPr/>
        <p:txBody>
          <a:bodyPr/>
          <a:lstStyle/>
          <a:p>
            <a:pPr lvl="0"/>
            <a:fld id="{613C378E-5015-419E-A176-DA48886254F8}" type="datetime1">
              <a:rPr lang="en-US" smtClean="0"/>
              <a:t>12/19/2020</a:t>
            </a:fld>
            <a:endParaRPr lang="en-US"/>
          </a:p>
        </p:txBody>
      </p:sp>
      <p:sp>
        <p:nvSpPr>
          <p:cNvPr id="32" name="Marcador de número de diapositiva 31">
            <a:extLst>
              <a:ext uri="{FF2B5EF4-FFF2-40B4-BE49-F238E27FC236}">
                <a16:creationId xmlns:a16="http://schemas.microsoft.com/office/drawing/2014/main" id="{F8FA6636-FA70-426E-8F59-8B50E57C012F}"/>
              </a:ext>
            </a:extLst>
          </p:cNvPr>
          <p:cNvSpPr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D0FAF583-E1A6-47D7-A6FE-9CC9BAC2B8C1}" type="slidenum">
              <a:rPr lang="en-US" smtClean="0"/>
              <a:t>5</a:t>
            </a:fld>
            <a:endParaRPr lang="en-US"/>
          </a:p>
        </p:txBody>
      </p:sp>
      <p:pic>
        <p:nvPicPr>
          <p:cNvPr id="40" name="Imagen 39" descr="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\frac{1}{\kappa} \, \ParDeriv{p}{t} = \ParDeriv{v_k}{x_k}&#10;\]&#10;\end{document}" title="IguanaTex Bitmap Display">
            <a:extLst>
              <a:ext uri="{FF2B5EF4-FFF2-40B4-BE49-F238E27FC236}">
                <a16:creationId xmlns:a16="http://schemas.microsoft.com/office/drawing/2014/main" id="{DD3BA3BA-284D-4EA8-ABD9-B41E39492BA5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7888" y="1930305"/>
            <a:ext cx="1607314" cy="678399"/>
          </a:xfrm>
          <a:prstGeom prst="rect">
            <a:avLst/>
          </a:prstGeom>
        </p:spPr>
      </p:pic>
      <p:sp>
        <p:nvSpPr>
          <p:cNvPr id="45" name="CuadroTexto 44">
            <a:extLst>
              <a:ext uri="{FF2B5EF4-FFF2-40B4-BE49-F238E27FC236}">
                <a16:creationId xmlns:a16="http://schemas.microsoft.com/office/drawing/2014/main" id="{3A83A884-52E0-4BF9-A9A8-B7307CF18030}"/>
              </a:ext>
            </a:extLst>
          </p:cNvPr>
          <p:cNvSpPr txBox="1"/>
          <p:nvPr/>
        </p:nvSpPr>
        <p:spPr>
          <a:xfrm>
            <a:off x="3432131" y="1436897"/>
            <a:ext cx="24946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(Constitutive Equation)</a:t>
            </a:r>
          </a:p>
        </p:txBody>
      </p:sp>
      <p:sp>
        <p:nvSpPr>
          <p:cNvPr id="53" name="CuadroTexto 52">
            <a:extLst>
              <a:ext uri="{FF2B5EF4-FFF2-40B4-BE49-F238E27FC236}">
                <a16:creationId xmlns:a16="http://schemas.microsoft.com/office/drawing/2014/main" id="{161BFB28-36C0-4741-ABD1-7C47EFD7594B}"/>
              </a:ext>
            </a:extLst>
          </p:cNvPr>
          <p:cNvSpPr txBox="1"/>
          <p:nvPr/>
        </p:nvSpPr>
        <p:spPr>
          <a:xfrm>
            <a:off x="7847046" y="190599"/>
            <a:ext cx="133077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600" dirty="0" err="1"/>
              <a:t>Franci</a:t>
            </a:r>
            <a:r>
              <a:rPr lang="en-US" sz="1600" dirty="0"/>
              <a:t> (2015) </a:t>
            </a:r>
          </a:p>
        </p:txBody>
      </p:sp>
    </p:spTree>
    <p:extLst>
      <p:ext uri="{BB962C8B-B14F-4D97-AF65-F5344CB8AC3E}">
        <p14:creationId xmlns:p14="http://schemas.microsoft.com/office/powerpoint/2010/main" val="41303845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B3E8A8-D5F2-456B-AB39-63C81B305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Some basics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FF582E70-BF68-4FE2-861A-5F5D84AE1C53}"/>
              </a:ext>
            </a:extLst>
          </p:cNvPr>
          <p:cNvSpPr txBox="1"/>
          <p:nvPr/>
        </p:nvSpPr>
        <p:spPr>
          <a:xfrm>
            <a:off x="212085" y="518896"/>
            <a:ext cx="6442787" cy="23529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Continuum Mechanics &amp; Stress Tensors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70C0"/>
                </a:solidFill>
              </a:rPr>
              <a:t>Mass conservation: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0070C0"/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0070C0"/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0070C0"/>
              </a:solidFill>
            </a:endParaRP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C3151DE4-8A35-4BEE-BD85-639C89746390}"/>
              </a:ext>
            </a:extLst>
          </p:cNvPr>
          <p:cNvSpPr txBox="1"/>
          <p:nvPr/>
        </p:nvSpPr>
        <p:spPr>
          <a:xfrm>
            <a:off x="3120581" y="1114271"/>
            <a:ext cx="30491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Quasi-Incompressible Material</a:t>
            </a:r>
          </a:p>
        </p:txBody>
      </p:sp>
      <p:sp>
        <p:nvSpPr>
          <p:cNvPr id="31" name="Marcador de fecha 30">
            <a:extLst>
              <a:ext uri="{FF2B5EF4-FFF2-40B4-BE49-F238E27FC236}">
                <a16:creationId xmlns:a16="http://schemas.microsoft.com/office/drawing/2014/main" id="{FEE5100B-386A-4BFB-A157-8DD70B2DF0BE}"/>
              </a:ext>
            </a:extLst>
          </p:cNvPr>
          <p:cNvSpPr>
            <a:spLocks noGrp="1"/>
          </p:cNvSpPr>
          <p:nvPr>
            <p:ph type="dt" sz="half" idx="7"/>
          </p:nvPr>
        </p:nvSpPr>
        <p:spPr/>
        <p:txBody>
          <a:bodyPr/>
          <a:lstStyle/>
          <a:p>
            <a:pPr lvl="0"/>
            <a:fld id="{613C378E-5015-419E-A176-DA48886254F8}" type="datetime1">
              <a:rPr lang="en-US" smtClean="0"/>
              <a:t>12/19/2020</a:t>
            </a:fld>
            <a:endParaRPr lang="en-US"/>
          </a:p>
        </p:txBody>
      </p:sp>
      <p:sp>
        <p:nvSpPr>
          <p:cNvPr id="32" name="Marcador de número de diapositiva 31">
            <a:extLst>
              <a:ext uri="{FF2B5EF4-FFF2-40B4-BE49-F238E27FC236}">
                <a16:creationId xmlns:a16="http://schemas.microsoft.com/office/drawing/2014/main" id="{F8FA6636-FA70-426E-8F59-8B50E57C012F}"/>
              </a:ext>
            </a:extLst>
          </p:cNvPr>
          <p:cNvSpPr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D0FAF583-E1A6-47D7-A6FE-9CC9BAC2B8C1}" type="slidenum">
              <a:rPr lang="en-US" smtClean="0"/>
              <a:t>6</a:t>
            </a:fld>
            <a:endParaRPr lang="en-US"/>
          </a:p>
        </p:txBody>
      </p:sp>
      <p:pic>
        <p:nvPicPr>
          <p:cNvPr id="40" name="Imagen 39" descr="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\frac{1}{\kappa} \, \ParDeriv{p}{t} = \ParDeriv{v_k}{x_k}&#10;\]&#10;\end{document}" title="IguanaTex Bitmap Display">
            <a:extLst>
              <a:ext uri="{FF2B5EF4-FFF2-40B4-BE49-F238E27FC236}">
                <a16:creationId xmlns:a16="http://schemas.microsoft.com/office/drawing/2014/main" id="{DD3BA3BA-284D-4EA8-ABD9-B41E39492BA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7888" y="1930305"/>
            <a:ext cx="1607314" cy="678399"/>
          </a:xfrm>
          <a:prstGeom prst="rect">
            <a:avLst/>
          </a:prstGeom>
        </p:spPr>
      </p:pic>
      <p:sp>
        <p:nvSpPr>
          <p:cNvPr id="45" name="CuadroTexto 44">
            <a:extLst>
              <a:ext uri="{FF2B5EF4-FFF2-40B4-BE49-F238E27FC236}">
                <a16:creationId xmlns:a16="http://schemas.microsoft.com/office/drawing/2014/main" id="{3A83A884-52E0-4BF9-A9A8-B7307CF18030}"/>
              </a:ext>
            </a:extLst>
          </p:cNvPr>
          <p:cNvSpPr txBox="1"/>
          <p:nvPr/>
        </p:nvSpPr>
        <p:spPr>
          <a:xfrm>
            <a:off x="3432131" y="1436897"/>
            <a:ext cx="24946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(Constitutive Equation)</a:t>
            </a:r>
          </a:p>
        </p:txBody>
      </p:sp>
      <p:sp>
        <p:nvSpPr>
          <p:cNvPr id="53" name="CuadroTexto 52">
            <a:extLst>
              <a:ext uri="{FF2B5EF4-FFF2-40B4-BE49-F238E27FC236}">
                <a16:creationId xmlns:a16="http://schemas.microsoft.com/office/drawing/2014/main" id="{161BFB28-36C0-4741-ABD1-7C47EFD7594B}"/>
              </a:ext>
            </a:extLst>
          </p:cNvPr>
          <p:cNvSpPr txBox="1"/>
          <p:nvPr/>
        </p:nvSpPr>
        <p:spPr>
          <a:xfrm>
            <a:off x="7847046" y="190599"/>
            <a:ext cx="133077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600" dirty="0" err="1"/>
              <a:t>Franci</a:t>
            </a:r>
            <a:r>
              <a:rPr lang="en-US" sz="1600" dirty="0"/>
              <a:t> (2015) </a:t>
            </a: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F6808472-6C12-4CB8-97D3-69D0BC989A42}"/>
              </a:ext>
            </a:extLst>
          </p:cNvPr>
          <p:cNvSpPr txBox="1"/>
          <p:nvPr/>
        </p:nvSpPr>
        <p:spPr>
          <a:xfrm>
            <a:off x="6555158" y="1397186"/>
            <a:ext cx="24256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sz="1600" i="1" dirty="0" err="1">
                <a:solidFill>
                  <a:schemeClr val="accent6">
                    <a:lumMod val="50000"/>
                  </a:schemeClr>
                </a:solidFill>
              </a:rPr>
              <a:t>Difference</a:t>
            </a:r>
            <a:r>
              <a:rPr lang="fr-BE" sz="1600" i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fr-BE" sz="1600" i="1" dirty="0" err="1">
                <a:solidFill>
                  <a:schemeClr val="accent6">
                    <a:lumMod val="50000"/>
                  </a:schemeClr>
                </a:solidFill>
              </a:rPr>
              <a:t>with</a:t>
            </a:r>
            <a:endParaRPr lang="fr-BE" sz="1600" i="1" dirty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fr-BE" sz="1600" i="1" dirty="0" err="1">
                <a:solidFill>
                  <a:schemeClr val="accent6">
                    <a:lumMod val="50000"/>
                  </a:schemeClr>
                </a:solidFill>
              </a:rPr>
              <a:t>weakly</a:t>
            </a:r>
            <a:r>
              <a:rPr lang="fr-BE" sz="1600" i="1" dirty="0">
                <a:solidFill>
                  <a:schemeClr val="accent6">
                    <a:lumMod val="50000"/>
                  </a:schemeClr>
                </a:solidFill>
              </a:rPr>
              <a:t>-incompressible? </a:t>
            </a:r>
            <a:endParaRPr lang="en-US" sz="1600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5" name="Imagen 24" descr="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K = \rho \; \ParDeriv{p}{\rho}&#10;\]&#10;\end{document}" title="IguanaTex Bitmap Display">
            <a:extLst>
              <a:ext uri="{FF2B5EF4-FFF2-40B4-BE49-F238E27FC236}">
                <a16:creationId xmlns:a16="http://schemas.microsoft.com/office/drawing/2014/main" id="{5E3204AB-003E-4DCD-BB45-A96CAA4759A3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0915" y="1994941"/>
            <a:ext cx="1147917" cy="621244"/>
          </a:xfrm>
          <a:prstGeom prst="rect">
            <a:avLst/>
          </a:prstGeom>
        </p:spPr>
      </p:pic>
      <p:sp>
        <p:nvSpPr>
          <p:cNvPr id="26" name="CuadroTexto 25">
            <a:extLst>
              <a:ext uri="{FF2B5EF4-FFF2-40B4-BE49-F238E27FC236}">
                <a16:creationId xmlns:a16="http://schemas.microsoft.com/office/drawing/2014/main" id="{39607277-8395-4F2C-B678-931BF2693F0C}"/>
              </a:ext>
            </a:extLst>
          </p:cNvPr>
          <p:cNvSpPr txBox="1"/>
          <p:nvPr/>
        </p:nvSpPr>
        <p:spPr>
          <a:xfrm>
            <a:off x="6450450" y="2594073"/>
            <a:ext cx="27273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1600" i="1" dirty="0">
                <a:solidFill>
                  <a:schemeClr val="accent6">
                    <a:lumMod val="50000"/>
                  </a:schemeClr>
                </a:solidFill>
              </a:rPr>
              <a:t>(in </a:t>
            </a:r>
            <a:r>
              <a:rPr lang="fr-BE" sz="1600" i="1" dirty="0" err="1">
                <a:solidFill>
                  <a:schemeClr val="accent6">
                    <a:lumMod val="50000"/>
                  </a:schemeClr>
                </a:solidFill>
              </a:rPr>
              <a:t>Simon’s</a:t>
            </a:r>
            <a:r>
              <a:rPr lang="fr-BE" sz="1600" i="1" dirty="0">
                <a:solidFill>
                  <a:schemeClr val="accent6">
                    <a:lumMod val="50000"/>
                  </a:schemeClr>
                </a:solidFill>
              </a:rPr>
              <a:t> and </a:t>
            </a:r>
            <a:r>
              <a:rPr lang="fr-BE" sz="1600" i="1" dirty="0" err="1">
                <a:solidFill>
                  <a:schemeClr val="accent6">
                    <a:lumMod val="50000"/>
                  </a:schemeClr>
                </a:solidFill>
              </a:rPr>
              <a:t>Marco’s</a:t>
            </a:r>
            <a:r>
              <a:rPr lang="fr-BE" sz="1600" i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fr-BE" sz="1600" i="1" dirty="0" err="1">
                <a:solidFill>
                  <a:schemeClr val="accent6">
                    <a:lumMod val="50000"/>
                  </a:schemeClr>
                </a:solidFill>
              </a:rPr>
              <a:t>thesis</a:t>
            </a:r>
            <a:r>
              <a:rPr lang="fr-BE" sz="1600" i="1" dirty="0">
                <a:solidFill>
                  <a:schemeClr val="accent6">
                    <a:lumMod val="50000"/>
                  </a:schemeClr>
                </a:solidFill>
              </a:rPr>
              <a:t>)</a:t>
            </a:r>
            <a:endParaRPr lang="en-US" sz="1600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7" name="Rectángulo 26">
            <a:extLst>
              <a:ext uri="{FF2B5EF4-FFF2-40B4-BE49-F238E27FC236}">
                <a16:creationId xmlns:a16="http://schemas.microsoft.com/office/drawing/2014/main" id="{C262E8A4-A51E-4F2E-8110-DA5ACE389597}"/>
              </a:ext>
            </a:extLst>
          </p:cNvPr>
          <p:cNvSpPr/>
          <p:nvPr/>
        </p:nvSpPr>
        <p:spPr>
          <a:xfrm>
            <a:off x="6496422" y="1404013"/>
            <a:ext cx="2632901" cy="154400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16B25CCE-0F6E-4BA8-8E66-C6AFD143BBD3}"/>
              </a:ext>
            </a:extLst>
          </p:cNvPr>
          <p:cNvSpPr txBox="1"/>
          <p:nvPr/>
        </p:nvSpPr>
        <p:spPr>
          <a:xfrm>
            <a:off x="89705" y="3311881"/>
            <a:ext cx="5725169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1800" dirty="0">
                <a:solidFill>
                  <a:srgbClr val="002060"/>
                </a:solidFill>
              </a:rPr>
              <a:t>From </a:t>
            </a:r>
            <a:r>
              <a:rPr lang="en-US" sz="1800" b="1" dirty="0" err="1">
                <a:solidFill>
                  <a:srgbClr val="002060"/>
                </a:solidFill>
              </a:rPr>
              <a:t>Rhyzakov</a:t>
            </a:r>
            <a:r>
              <a:rPr lang="en-US" b="1" dirty="0">
                <a:solidFill>
                  <a:srgbClr val="002060"/>
                </a:solidFill>
              </a:rPr>
              <a:t>, </a:t>
            </a:r>
            <a:r>
              <a:rPr lang="en-US" b="1" dirty="0" err="1">
                <a:solidFill>
                  <a:srgbClr val="002060"/>
                </a:solidFill>
              </a:rPr>
              <a:t>Oñate</a:t>
            </a:r>
            <a:r>
              <a:rPr lang="en-US" b="1" dirty="0">
                <a:solidFill>
                  <a:srgbClr val="002060"/>
                </a:solidFill>
              </a:rPr>
              <a:t> &amp; Rossi </a:t>
            </a:r>
            <a:r>
              <a:rPr lang="en-US" sz="1800" dirty="0">
                <a:solidFill>
                  <a:srgbClr val="002060"/>
                </a:solidFill>
              </a:rPr>
              <a:t>(2010, </a:t>
            </a:r>
            <a:r>
              <a:rPr lang="en-US" sz="1800" i="1" dirty="0" err="1">
                <a:solidFill>
                  <a:srgbClr val="002060"/>
                </a:solidFill>
              </a:rPr>
              <a:t>Lagrangian</a:t>
            </a:r>
            <a:r>
              <a:rPr lang="en-US" sz="1800" i="1" dirty="0">
                <a:solidFill>
                  <a:srgbClr val="002060"/>
                </a:solidFill>
              </a:rPr>
              <a:t> FEM for coupled </a:t>
            </a:r>
            <a:r>
              <a:rPr lang="en-US" i="1" dirty="0">
                <a:solidFill>
                  <a:srgbClr val="002060"/>
                </a:solidFill>
              </a:rPr>
              <a:t>problems in fluid mechanics, Monograph CIMNE</a:t>
            </a:r>
            <a:r>
              <a:rPr lang="en-US" sz="1800" dirty="0">
                <a:solidFill>
                  <a:srgbClr val="002060"/>
                </a:solidFill>
              </a:rPr>
              <a:t>)</a:t>
            </a:r>
          </a:p>
          <a:p>
            <a:pPr marL="0" indent="0" algn="ctr">
              <a:buNone/>
            </a:pPr>
            <a:endParaRPr lang="en-US" sz="1000" dirty="0"/>
          </a:p>
        </p:txBody>
      </p:sp>
      <p:pic>
        <p:nvPicPr>
          <p:cNvPr id="60" name="Imagen 59" descr="IguanaTex Bitmap Display&#10;&#10;\documentclass{article}&#10;\usepackage{amsmath,bm}&#10;\usepackage{amssymb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begin{minipage}[c]{4cm}&#10;\begin{equation}&#10;\ParDeriv{\rho}{t} + \rho \nabla \cdot \bm{v} = 0&#10;\end{equation}&#10;\begin{equation}&#10;\kappa =  \rho c^2&#10;\end{equation}&#10;&#10;\begin{equation}&#10;\ParDeriv{\rho}{t} = -\frac{1}{c^2}\ParDeriv{p}{t}&#10;\end{equation}&#10;\end{minipage}&#10;\end{document}&#10;">
            <a:extLst>
              <a:ext uri="{FF2B5EF4-FFF2-40B4-BE49-F238E27FC236}">
                <a16:creationId xmlns:a16="http://schemas.microsoft.com/office/drawing/2014/main" id="{4EC8633B-1FC6-4C8E-8DAA-3F937C16549E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7385" y="4122954"/>
            <a:ext cx="2685256" cy="2232684"/>
          </a:xfrm>
          <a:prstGeom prst="rect">
            <a:avLst/>
          </a:prstGeom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3422E275-DE23-4ABB-A416-BF00A626A966}"/>
              </a:ext>
            </a:extLst>
          </p:cNvPr>
          <p:cNvSpPr txBox="1"/>
          <p:nvPr/>
        </p:nvSpPr>
        <p:spPr>
          <a:xfrm>
            <a:off x="144679" y="4216972"/>
            <a:ext cx="1837678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Continuity eq. :</a:t>
            </a:r>
          </a:p>
          <a:p>
            <a:pPr algn="r"/>
            <a:endParaRPr lang="en-US" dirty="0"/>
          </a:p>
          <a:p>
            <a:pPr algn="r"/>
            <a:endParaRPr lang="en-US" sz="1100" dirty="0"/>
          </a:p>
          <a:p>
            <a:pPr algn="r"/>
            <a:r>
              <a:rPr lang="en-US" dirty="0"/>
              <a:t>Speed of sound:</a:t>
            </a:r>
          </a:p>
          <a:p>
            <a:pPr algn="r"/>
            <a:endParaRPr lang="en-US" dirty="0"/>
          </a:p>
          <a:p>
            <a:pPr algn="r"/>
            <a:endParaRPr lang="en-US" sz="2400" dirty="0"/>
          </a:p>
          <a:p>
            <a:pPr algn="r"/>
            <a:r>
              <a:rPr lang="en-US" dirty="0"/>
              <a:t>(another eq.) :</a:t>
            </a:r>
          </a:p>
          <a:p>
            <a:pPr algn="r"/>
            <a:endParaRPr lang="en-US" dirty="0"/>
          </a:p>
        </p:txBody>
      </p:sp>
      <p:pic>
        <p:nvPicPr>
          <p:cNvPr id="68" name="Imagen 67" descr="IguanaTex Bitmap Display&#10;&#10;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... From (1), (2) and (3)&#10;\end{document}">
            <a:extLst>
              <a:ext uri="{FF2B5EF4-FFF2-40B4-BE49-F238E27FC236}">
                <a16:creationId xmlns:a16="http://schemas.microsoft.com/office/drawing/2014/main" id="{944FD260-CC71-4465-A7FD-75AFC9DAC32D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7137" y="5016668"/>
            <a:ext cx="2642286" cy="254476"/>
          </a:xfrm>
          <a:prstGeom prst="rect">
            <a:avLst/>
          </a:prstGeom>
        </p:spPr>
      </p:pic>
      <p:pic>
        <p:nvPicPr>
          <p:cNvPr id="69" name="Imagen 68" descr="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\frac{1}{\kappa} \, \ParDeriv{p}{t} = \ParDeriv{v_k}{x_k}&#10;\]&#10;\end{document}" title="IguanaTex Bitmap Display">
            <a:extLst>
              <a:ext uri="{FF2B5EF4-FFF2-40B4-BE49-F238E27FC236}">
                <a16:creationId xmlns:a16="http://schemas.microsoft.com/office/drawing/2014/main" id="{FA922E3D-2D10-4535-80FC-EF5901C59081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2107" y="5430084"/>
            <a:ext cx="1458547" cy="615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8189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B3E8A8-D5F2-456B-AB39-63C81B305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Some basics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FF582E70-BF68-4FE2-861A-5F5D84AE1C53}"/>
              </a:ext>
            </a:extLst>
          </p:cNvPr>
          <p:cNvSpPr txBox="1"/>
          <p:nvPr/>
        </p:nvSpPr>
        <p:spPr>
          <a:xfrm>
            <a:off x="212085" y="518896"/>
            <a:ext cx="6442787" cy="23529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Continuum Mechanics &amp; Stress Tensors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70C0"/>
                </a:solidFill>
              </a:rPr>
              <a:t>Mass conservation: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0070C0"/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0070C0"/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0070C0"/>
              </a:solidFill>
            </a:endParaRP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C3151DE4-8A35-4BEE-BD85-639C89746390}"/>
              </a:ext>
            </a:extLst>
          </p:cNvPr>
          <p:cNvSpPr txBox="1"/>
          <p:nvPr/>
        </p:nvSpPr>
        <p:spPr>
          <a:xfrm>
            <a:off x="3120581" y="1114271"/>
            <a:ext cx="30491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Quasi-Incompressible Material</a:t>
            </a:r>
          </a:p>
        </p:txBody>
      </p:sp>
      <p:sp>
        <p:nvSpPr>
          <p:cNvPr id="31" name="Marcador de fecha 30">
            <a:extLst>
              <a:ext uri="{FF2B5EF4-FFF2-40B4-BE49-F238E27FC236}">
                <a16:creationId xmlns:a16="http://schemas.microsoft.com/office/drawing/2014/main" id="{FEE5100B-386A-4BFB-A157-8DD70B2DF0BE}"/>
              </a:ext>
            </a:extLst>
          </p:cNvPr>
          <p:cNvSpPr>
            <a:spLocks noGrp="1"/>
          </p:cNvSpPr>
          <p:nvPr>
            <p:ph type="dt" sz="half" idx="7"/>
          </p:nvPr>
        </p:nvSpPr>
        <p:spPr/>
        <p:txBody>
          <a:bodyPr/>
          <a:lstStyle/>
          <a:p>
            <a:pPr lvl="0"/>
            <a:fld id="{613C378E-5015-419E-A176-DA48886254F8}" type="datetime1">
              <a:rPr lang="en-US" smtClean="0"/>
              <a:t>12/19/2020</a:t>
            </a:fld>
            <a:endParaRPr lang="en-US"/>
          </a:p>
        </p:txBody>
      </p:sp>
      <p:sp>
        <p:nvSpPr>
          <p:cNvPr id="32" name="Marcador de número de diapositiva 31">
            <a:extLst>
              <a:ext uri="{FF2B5EF4-FFF2-40B4-BE49-F238E27FC236}">
                <a16:creationId xmlns:a16="http://schemas.microsoft.com/office/drawing/2014/main" id="{F8FA6636-FA70-426E-8F59-8B50E57C012F}"/>
              </a:ext>
            </a:extLst>
          </p:cNvPr>
          <p:cNvSpPr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D0FAF583-E1A6-47D7-A6FE-9CC9BAC2B8C1}" type="slidenum">
              <a:rPr lang="en-US" smtClean="0"/>
              <a:t>7</a:t>
            </a:fld>
            <a:endParaRPr lang="en-US"/>
          </a:p>
        </p:txBody>
      </p:sp>
      <p:pic>
        <p:nvPicPr>
          <p:cNvPr id="40" name="Imagen 39" descr="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\frac{1}{\kappa} \, \ParDeriv{p}{t} = \ParDeriv{v_k}{x_k}&#10;\]&#10;\end{document}" title="IguanaTex Bitmap Display">
            <a:extLst>
              <a:ext uri="{FF2B5EF4-FFF2-40B4-BE49-F238E27FC236}">
                <a16:creationId xmlns:a16="http://schemas.microsoft.com/office/drawing/2014/main" id="{DD3BA3BA-284D-4EA8-ABD9-B41E39492BA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7888" y="1930305"/>
            <a:ext cx="1607314" cy="678399"/>
          </a:xfrm>
          <a:prstGeom prst="rect">
            <a:avLst/>
          </a:prstGeom>
        </p:spPr>
      </p:pic>
      <p:sp>
        <p:nvSpPr>
          <p:cNvPr id="45" name="CuadroTexto 44">
            <a:extLst>
              <a:ext uri="{FF2B5EF4-FFF2-40B4-BE49-F238E27FC236}">
                <a16:creationId xmlns:a16="http://schemas.microsoft.com/office/drawing/2014/main" id="{3A83A884-52E0-4BF9-A9A8-B7307CF18030}"/>
              </a:ext>
            </a:extLst>
          </p:cNvPr>
          <p:cNvSpPr txBox="1"/>
          <p:nvPr/>
        </p:nvSpPr>
        <p:spPr>
          <a:xfrm>
            <a:off x="3432131" y="1436897"/>
            <a:ext cx="24946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(Constitutive Equation)</a:t>
            </a:r>
          </a:p>
        </p:txBody>
      </p:sp>
      <p:sp>
        <p:nvSpPr>
          <p:cNvPr id="53" name="CuadroTexto 52">
            <a:extLst>
              <a:ext uri="{FF2B5EF4-FFF2-40B4-BE49-F238E27FC236}">
                <a16:creationId xmlns:a16="http://schemas.microsoft.com/office/drawing/2014/main" id="{161BFB28-36C0-4741-ABD1-7C47EFD7594B}"/>
              </a:ext>
            </a:extLst>
          </p:cNvPr>
          <p:cNvSpPr txBox="1"/>
          <p:nvPr/>
        </p:nvSpPr>
        <p:spPr>
          <a:xfrm>
            <a:off x="7847046" y="190599"/>
            <a:ext cx="133077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600" dirty="0" err="1"/>
              <a:t>Franci</a:t>
            </a:r>
            <a:r>
              <a:rPr lang="en-US" sz="1600" dirty="0"/>
              <a:t> (2015) </a:t>
            </a: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F6808472-6C12-4CB8-97D3-69D0BC989A42}"/>
              </a:ext>
            </a:extLst>
          </p:cNvPr>
          <p:cNvSpPr txBox="1"/>
          <p:nvPr/>
        </p:nvSpPr>
        <p:spPr>
          <a:xfrm>
            <a:off x="6555158" y="1397186"/>
            <a:ext cx="24256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sz="1600" i="1" dirty="0" err="1">
                <a:solidFill>
                  <a:schemeClr val="accent6">
                    <a:lumMod val="50000"/>
                  </a:schemeClr>
                </a:solidFill>
              </a:rPr>
              <a:t>Difference</a:t>
            </a:r>
            <a:r>
              <a:rPr lang="fr-BE" sz="1600" i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fr-BE" sz="1600" i="1" dirty="0" err="1">
                <a:solidFill>
                  <a:schemeClr val="accent6">
                    <a:lumMod val="50000"/>
                  </a:schemeClr>
                </a:solidFill>
              </a:rPr>
              <a:t>with</a:t>
            </a:r>
            <a:endParaRPr lang="fr-BE" sz="1600" i="1" dirty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fr-BE" sz="1600" i="1" dirty="0" err="1">
                <a:solidFill>
                  <a:schemeClr val="accent6">
                    <a:lumMod val="50000"/>
                  </a:schemeClr>
                </a:solidFill>
              </a:rPr>
              <a:t>weakly</a:t>
            </a:r>
            <a:r>
              <a:rPr lang="fr-BE" sz="1600" i="1" dirty="0">
                <a:solidFill>
                  <a:schemeClr val="accent6">
                    <a:lumMod val="50000"/>
                  </a:schemeClr>
                </a:solidFill>
              </a:rPr>
              <a:t>-incompressible? </a:t>
            </a:r>
            <a:endParaRPr lang="en-US" sz="1600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5" name="Imagen 24" descr="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K = \rho \; \ParDeriv{p}{\rho}&#10;\]&#10;\end{document}" title="IguanaTex Bitmap Display">
            <a:extLst>
              <a:ext uri="{FF2B5EF4-FFF2-40B4-BE49-F238E27FC236}">
                <a16:creationId xmlns:a16="http://schemas.microsoft.com/office/drawing/2014/main" id="{5E3204AB-003E-4DCD-BB45-A96CAA4759A3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0915" y="1994941"/>
            <a:ext cx="1147917" cy="621244"/>
          </a:xfrm>
          <a:prstGeom prst="rect">
            <a:avLst/>
          </a:prstGeom>
        </p:spPr>
      </p:pic>
      <p:sp>
        <p:nvSpPr>
          <p:cNvPr id="26" name="CuadroTexto 25">
            <a:extLst>
              <a:ext uri="{FF2B5EF4-FFF2-40B4-BE49-F238E27FC236}">
                <a16:creationId xmlns:a16="http://schemas.microsoft.com/office/drawing/2014/main" id="{39607277-8395-4F2C-B678-931BF2693F0C}"/>
              </a:ext>
            </a:extLst>
          </p:cNvPr>
          <p:cNvSpPr txBox="1"/>
          <p:nvPr/>
        </p:nvSpPr>
        <p:spPr>
          <a:xfrm>
            <a:off x="6450450" y="2594073"/>
            <a:ext cx="27273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1600" i="1" dirty="0">
                <a:solidFill>
                  <a:schemeClr val="accent6">
                    <a:lumMod val="50000"/>
                  </a:schemeClr>
                </a:solidFill>
              </a:rPr>
              <a:t>(in </a:t>
            </a:r>
            <a:r>
              <a:rPr lang="fr-BE" sz="1600" i="1" dirty="0" err="1">
                <a:solidFill>
                  <a:schemeClr val="accent6">
                    <a:lumMod val="50000"/>
                  </a:schemeClr>
                </a:solidFill>
              </a:rPr>
              <a:t>Simon’s</a:t>
            </a:r>
            <a:r>
              <a:rPr lang="fr-BE" sz="1600" i="1" dirty="0">
                <a:solidFill>
                  <a:schemeClr val="accent6">
                    <a:lumMod val="50000"/>
                  </a:schemeClr>
                </a:solidFill>
              </a:rPr>
              <a:t> and </a:t>
            </a:r>
            <a:r>
              <a:rPr lang="fr-BE" sz="1600" i="1" dirty="0" err="1">
                <a:solidFill>
                  <a:schemeClr val="accent6">
                    <a:lumMod val="50000"/>
                  </a:schemeClr>
                </a:solidFill>
              </a:rPr>
              <a:t>Marco’s</a:t>
            </a:r>
            <a:r>
              <a:rPr lang="fr-BE" sz="1600" i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fr-BE" sz="1600" i="1" dirty="0" err="1">
                <a:solidFill>
                  <a:schemeClr val="accent6">
                    <a:lumMod val="50000"/>
                  </a:schemeClr>
                </a:solidFill>
              </a:rPr>
              <a:t>thesis</a:t>
            </a:r>
            <a:r>
              <a:rPr lang="fr-BE" sz="1600" i="1" dirty="0">
                <a:solidFill>
                  <a:schemeClr val="accent6">
                    <a:lumMod val="50000"/>
                  </a:schemeClr>
                </a:solidFill>
              </a:rPr>
              <a:t>)</a:t>
            </a:r>
            <a:endParaRPr lang="en-US" sz="1600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7" name="Rectángulo 26">
            <a:extLst>
              <a:ext uri="{FF2B5EF4-FFF2-40B4-BE49-F238E27FC236}">
                <a16:creationId xmlns:a16="http://schemas.microsoft.com/office/drawing/2014/main" id="{C262E8A4-A51E-4F2E-8110-DA5ACE389597}"/>
              </a:ext>
            </a:extLst>
          </p:cNvPr>
          <p:cNvSpPr/>
          <p:nvPr/>
        </p:nvSpPr>
        <p:spPr>
          <a:xfrm>
            <a:off x="6496422" y="1404013"/>
            <a:ext cx="2632901" cy="154400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16B25CCE-0F6E-4BA8-8E66-C6AFD143BBD3}"/>
              </a:ext>
            </a:extLst>
          </p:cNvPr>
          <p:cNvSpPr txBox="1"/>
          <p:nvPr/>
        </p:nvSpPr>
        <p:spPr>
          <a:xfrm>
            <a:off x="89705" y="3311881"/>
            <a:ext cx="5725169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1800" dirty="0">
                <a:solidFill>
                  <a:srgbClr val="002060"/>
                </a:solidFill>
              </a:rPr>
              <a:t>From </a:t>
            </a:r>
            <a:r>
              <a:rPr lang="en-US" sz="1800" b="1" dirty="0" err="1">
                <a:solidFill>
                  <a:srgbClr val="002060"/>
                </a:solidFill>
              </a:rPr>
              <a:t>Rhyzakov</a:t>
            </a:r>
            <a:r>
              <a:rPr lang="en-US" b="1" dirty="0">
                <a:solidFill>
                  <a:srgbClr val="002060"/>
                </a:solidFill>
              </a:rPr>
              <a:t>, </a:t>
            </a:r>
            <a:r>
              <a:rPr lang="en-US" b="1" dirty="0" err="1">
                <a:solidFill>
                  <a:srgbClr val="002060"/>
                </a:solidFill>
              </a:rPr>
              <a:t>Oñate</a:t>
            </a:r>
            <a:r>
              <a:rPr lang="en-US" b="1" dirty="0">
                <a:solidFill>
                  <a:srgbClr val="002060"/>
                </a:solidFill>
              </a:rPr>
              <a:t> &amp; Rossi </a:t>
            </a:r>
            <a:r>
              <a:rPr lang="en-US" sz="1800" dirty="0">
                <a:solidFill>
                  <a:srgbClr val="002060"/>
                </a:solidFill>
              </a:rPr>
              <a:t>(2010, </a:t>
            </a:r>
            <a:r>
              <a:rPr lang="en-US" sz="1800" i="1" dirty="0" err="1">
                <a:solidFill>
                  <a:srgbClr val="002060"/>
                </a:solidFill>
              </a:rPr>
              <a:t>Lagrangian</a:t>
            </a:r>
            <a:r>
              <a:rPr lang="en-US" sz="1800" i="1" dirty="0">
                <a:solidFill>
                  <a:srgbClr val="002060"/>
                </a:solidFill>
              </a:rPr>
              <a:t> FEM for coupled </a:t>
            </a:r>
            <a:r>
              <a:rPr lang="en-US" i="1" dirty="0">
                <a:solidFill>
                  <a:srgbClr val="002060"/>
                </a:solidFill>
              </a:rPr>
              <a:t>problems in fluid mechanics, Monograph CIMNE</a:t>
            </a:r>
            <a:r>
              <a:rPr lang="en-US" sz="1800" dirty="0">
                <a:solidFill>
                  <a:srgbClr val="002060"/>
                </a:solidFill>
              </a:rPr>
              <a:t>)</a:t>
            </a:r>
          </a:p>
          <a:p>
            <a:pPr marL="0" indent="0" algn="ctr">
              <a:buNone/>
            </a:pPr>
            <a:endParaRPr lang="en-US" sz="1000" dirty="0"/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0298745A-054F-41A4-BA8B-25138C1AFD53}"/>
              </a:ext>
            </a:extLst>
          </p:cNvPr>
          <p:cNvSpPr txBox="1"/>
          <p:nvPr/>
        </p:nvSpPr>
        <p:spPr>
          <a:xfrm>
            <a:off x="194899" y="4381106"/>
            <a:ext cx="5460177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buNone/>
            </a:pPr>
            <a:r>
              <a:rPr lang="en-US" sz="1800" dirty="0">
                <a:solidFill>
                  <a:srgbClr val="002060"/>
                </a:solidFill>
              </a:rPr>
              <a:t>From </a:t>
            </a:r>
            <a:r>
              <a:rPr lang="en-US" sz="1800" b="1" dirty="0" err="1">
                <a:solidFill>
                  <a:srgbClr val="002060"/>
                </a:solidFill>
              </a:rPr>
              <a:t>Rhyzakov</a:t>
            </a:r>
            <a:r>
              <a:rPr lang="en-US" sz="1800" dirty="0">
                <a:solidFill>
                  <a:srgbClr val="002060"/>
                </a:solidFill>
              </a:rPr>
              <a:t> (2017, </a:t>
            </a:r>
            <a:r>
              <a:rPr lang="en-US" sz="1800" i="1" dirty="0">
                <a:solidFill>
                  <a:srgbClr val="002060"/>
                </a:solidFill>
              </a:rPr>
              <a:t>A modified step method for fluid-structure interaction problems</a:t>
            </a:r>
            <a:r>
              <a:rPr lang="en-US" sz="1800" dirty="0">
                <a:solidFill>
                  <a:srgbClr val="002060"/>
                </a:solidFill>
              </a:rPr>
              <a:t>)</a:t>
            </a:r>
          </a:p>
          <a:p>
            <a:pPr marL="0" indent="0" algn="just">
              <a:buNone/>
            </a:pPr>
            <a:endParaRPr lang="en-US" sz="1000" dirty="0"/>
          </a:p>
          <a:p>
            <a:pPr marL="0" indent="0" algn="just">
              <a:buNone/>
            </a:pPr>
            <a:r>
              <a:rPr lang="en-US" sz="1800" i="1" dirty="0"/>
              <a:t>“… under the assumption of quasi-incompressibility, the pressure is related to the kinematic field (velocity or displacement) via a constitutive equation involving the compressibility constant (bulk modulus).” </a:t>
            </a:r>
          </a:p>
        </p:txBody>
      </p:sp>
    </p:spTree>
    <p:extLst>
      <p:ext uri="{BB962C8B-B14F-4D97-AF65-F5344CB8AC3E}">
        <p14:creationId xmlns:p14="http://schemas.microsoft.com/office/powerpoint/2010/main" val="8829097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1178F03-CD11-4C26-A469-61F87E1C9B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Solution method (general material)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5E5756D-F0A0-436E-A23E-8498A7875AFA}"/>
              </a:ext>
            </a:extLst>
          </p:cNvPr>
          <p:cNvSpPr>
            <a:spLocks noGrp="1"/>
          </p:cNvSpPr>
          <p:nvPr>
            <p:ph type="dt" sz="half" idx="7"/>
          </p:nvPr>
        </p:nvSpPr>
        <p:spPr/>
        <p:txBody>
          <a:bodyPr/>
          <a:lstStyle/>
          <a:p>
            <a:pPr lvl="0"/>
            <a:fld id="{6C1B83C1-F838-4421-8DDF-ED564519A29F}" type="datetime1">
              <a:rPr lang="en-US" smtClean="0"/>
              <a:t>12/19/2020</a:t>
            </a:fld>
            <a:endParaRPr lang="en-U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62DA7AF-238B-437E-9FB1-6DD621C6A1A1}"/>
              </a:ext>
            </a:extLst>
          </p:cNvPr>
          <p:cNvSpPr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D0FAF583-E1A6-47D7-A6FE-9CC9BAC2B8C1}" type="slidenum">
              <a:rPr lang="en-US" smtClean="0"/>
              <a:t>8</a:t>
            </a:fld>
            <a:endParaRPr lang="en-US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5FAB970-BEAE-439E-BF64-3A3FBECC3A8E}"/>
              </a:ext>
            </a:extLst>
          </p:cNvPr>
          <p:cNvSpPr txBox="1"/>
          <p:nvPr/>
        </p:nvSpPr>
        <p:spPr>
          <a:xfrm>
            <a:off x="7847046" y="190599"/>
            <a:ext cx="133077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600" dirty="0" err="1"/>
              <a:t>Franci</a:t>
            </a:r>
            <a:r>
              <a:rPr lang="en-US" sz="1600" dirty="0"/>
              <a:t> (2015) 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9FDCF98A-113B-4702-96D5-3E04E7AF2601}"/>
              </a:ext>
            </a:extLst>
          </p:cNvPr>
          <p:cNvSpPr txBox="1"/>
          <p:nvPr/>
        </p:nvSpPr>
        <p:spPr>
          <a:xfrm>
            <a:off x="517848" y="1153266"/>
            <a:ext cx="842087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Linear momentum equations are solved for the </a:t>
            </a:r>
            <a:r>
              <a:rPr lang="en-US" sz="2000" u="sng" dirty="0"/>
              <a:t>velocity</a:t>
            </a:r>
            <a:r>
              <a:rPr lang="en-US" sz="2000" dirty="0"/>
              <a:t> increments.</a:t>
            </a:r>
          </a:p>
          <a:p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Continuity equation is solved for the </a:t>
            </a:r>
            <a:r>
              <a:rPr lang="en-US" sz="2000" u="sng" dirty="0"/>
              <a:t>pressure</a:t>
            </a:r>
            <a:r>
              <a:rPr lang="en-US" sz="2000" dirty="0"/>
              <a:t> (in the updated configuration).</a:t>
            </a:r>
          </a:p>
          <a:p>
            <a:pPr lvl="1"/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System Velocity – Pressure is coupled by </a:t>
            </a:r>
            <a:r>
              <a:rPr lang="en-US" sz="2000" u="sng" dirty="0"/>
              <a:t>hydrostatic</a:t>
            </a:r>
            <a:r>
              <a:rPr lang="en-US" sz="2000" dirty="0"/>
              <a:t> component of the Cauchy stress tensor.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793F836B-C43B-499E-B818-52281E831D17}"/>
              </a:ext>
            </a:extLst>
          </p:cNvPr>
          <p:cNvSpPr txBox="1"/>
          <p:nvPr/>
        </p:nvSpPr>
        <p:spPr>
          <a:xfrm>
            <a:off x="240263" y="629023"/>
            <a:ext cx="45580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</a:rPr>
              <a:t>Velocity - Pressure </a:t>
            </a:r>
            <a:r>
              <a:rPr lang="en-US" sz="2000" dirty="0">
                <a:solidFill>
                  <a:schemeClr val="accent1"/>
                </a:solidFill>
              </a:rPr>
              <a:t>solution method</a:t>
            </a:r>
            <a:endParaRPr lang="en-US" sz="2000" b="1" dirty="0">
              <a:solidFill>
                <a:schemeClr val="accent1"/>
              </a:solidFill>
            </a:endParaRPr>
          </a:p>
        </p:txBody>
      </p:sp>
      <p:pic>
        <p:nvPicPr>
          <p:cNvPr id="56" name="Imagen 55" descr="\documentclass{article}&#10;\usepackage{amsmath}&#10;\usepackage{amssymb}&#10;\usepackage{bm}&#10;\usepackage{xcolor}&#10;\pagestyle{empty}&#10;\newcommand{\IntVol}[1]{\int_\Omega {#1} \,d\Omega }&#10;\newcommand{\IntSur}[1]{\int_{\Gamma_t} {#1} \,d\Gamma }&#10;\newcommand{\ParDeriv}[2]{\displaystyle\frac{\partial{#1}}{\partial {#2}}}&#10;\begin{document}&#10;\[ &#10;\IntVol{N_I \rho} \, \dot{v}_i&#10;+&#10;\underbrace{&#10;\IntVol{\ParDeriv{N_I}{x_j} {\color{blue}\sigma_{ij}}}&#10;}&#10;=&#10;\IntVol{N_I b_i}&#10;+&#10;\IntSur{N_I t_i}&#10;\]&#10;\end{document}" title="IguanaTex Bitmap Display">
            <a:extLst>
              <a:ext uri="{FF2B5EF4-FFF2-40B4-BE49-F238E27FC236}">
                <a16:creationId xmlns:a16="http://schemas.microsoft.com/office/drawing/2014/main" id="{A9AFFC5E-1A95-408F-8E03-E26D7D0F6AF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760" y="3429000"/>
            <a:ext cx="7575765" cy="910628"/>
          </a:xfrm>
          <a:prstGeom prst="rect">
            <a:avLst/>
          </a:prstGeom>
        </p:spPr>
      </p:pic>
      <p:pic>
        <p:nvPicPr>
          <p:cNvPr id="9" name="Imagen 8" descr="\documentclass{article}&#10;\usepackage{amsmath}&#10;\usepackage{amssymb}&#10;\usepackage{bm}&#10;\usepackage{xcolor}&#10;\pagestyle{empty}&#10;\newcommand{\IntVol}[1]{\int_\Omega {#1} \,d\Omega }&#10;\newcommand{\IntSur}[1]{\int_{\Gamma_t} {#1} \,d\Gamma }&#10;\newcommand{\ParDeriv}[2]{\displaystyle\frac{\partial{#1}}{\partial {#2}}}&#10;\begin{document}&#10;\[ &#10;\overbrace{&#10;\IntVol{\ParDeriv{N_I}{x_j}{\color{blue}\sigma^d_{ij}}}&#10;+&#10;\IntVol{\ParDeriv{N_I}{x_j} {\color{blue}\delta_{ij} N_J}} \; {\color{blue}\bar{p}_{J}}&#10;}&#10;\]&#10;\end{document}" title="IguanaTex Bitmap Display">
            <a:extLst>
              <a:ext uri="{FF2B5EF4-FFF2-40B4-BE49-F238E27FC236}">
                <a16:creationId xmlns:a16="http://schemas.microsoft.com/office/drawing/2014/main" id="{8076FC13-78D7-4CEE-8557-48C0D479E828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857" y="4782155"/>
            <a:ext cx="4882280" cy="906971"/>
          </a:xfrm>
          <a:prstGeom prst="rect">
            <a:avLst/>
          </a:prstGeom>
        </p:spPr>
      </p:pic>
      <p:cxnSp>
        <p:nvCxnSpPr>
          <p:cNvPr id="48" name="Conector recto 47">
            <a:extLst>
              <a:ext uri="{FF2B5EF4-FFF2-40B4-BE49-F238E27FC236}">
                <a16:creationId xmlns:a16="http://schemas.microsoft.com/office/drawing/2014/main" id="{3202E0B0-513F-403C-ABED-FB37ABEF3822}"/>
              </a:ext>
            </a:extLst>
          </p:cNvPr>
          <p:cNvCxnSpPr>
            <a:cxnSpLocks/>
            <a:endCxn id="9" idx="0"/>
          </p:cNvCxnSpPr>
          <p:nvPr/>
        </p:nvCxnSpPr>
        <p:spPr>
          <a:xfrm>
            <a:off x="3793997" y="4320540"/>
            <a:ext cx="0" cy="46161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8" name="Imagen 67" descr="\documentclass{article}&#10;\usepackage{amsmath}&#10;\usepackage{amssymb}&#10;\usepackage{xcolor}&#10;\usepackage{bm}&#10;\pagestyle{empty}&#10;\newcommand{\IntVol}[1]{\int_\Omega {#1} \,d\Omega }&#10;\newcommand{\IntSur}[1]{\int_{\Gamma_t} {#1} \,d\Gamma }&#10;\newcommand{\ParDeriv}[2]{\displaystyle\frac{\partial{#1}}{\partial {#2}}}&#10;\begin{document}&#10;\[ &#10;{\color{blue}&#10;\sigma_{ij}^d} = \sigma_{ij} - \frac{\sigma_{kk}}{3} \, \delta_{ij}&#10;\]&#10;\end{document}" title="IguanaTex Bitmap Display">
            <a:extLst>
              <a:ext uri="{FF2B5EF4-FFF2-40B4-BE49-F238E27FC236}">
                <a16:creationId xmlns:a16="http://schemas.microsoft.com/office/drawing/2014/main" id="{BF38F8FD-8871-4854-9A67-FD24550B375C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1527" y="6228977"/>
            <a:ext cx="2506391" cy="568693"/>
          </a:xfrm>
          <a:prstGeom prst="rect">
            <a:avLst/>
          </a:prstGeom>
        </p:spPr>
      </p:pic>
      <p:sp>
        <p:nvSpPr>
          <p:cNvPr id="66" name="CuadroTexto 65">
            <a:extLst>
              <a:ext uri="{FF2B5EF4-FFF2-40B4-BE49-F238E27FC236}">
                <a16:creationId xmlns:a16="http://schemas.microsoft.com/office/drawing/2014/main" id="{1DF21F51-1C20-4A03-8FA6-BE750D61BC14}"/>
              </a:ext>
            </a:extLst>
          </p:cNvPr>
          <p:cNvSpPr txBox="1"/>
          <p:nvPr/>
        </p:nvSpPr>
        <p:spPr>
          <a:xfrm>
            <a:off x="2216150" y="6296869"/>
            <a:ext cx="137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dirty="0"/>
              <a:t>Where:</a:t>
            </a:r>
          </a:p>
        </p:txBody>
      </p:sp>
    </p:spTree>
    <p:extLst>
      <p:ext uri="{BB962C8B-B14F-4D97-AF65-F5344CB8AC3E}">
        <p14:creationId xmlns:p14="http://schemas.microsoft.com/office/powerpoint/2010/main" val="40035769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1178F03-CD11-4C26-A469-61F87E1C9B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Solution method (general material)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5E5756D-F0A0-436E-A23E-8498A7875AFA}"/>
              </a:ext>
            </a:extLst>
          </p:cNvPr>
          <p:cNvSpPr>
            <a:spLocks noGrp="1"/>
          </p:cNvSpPr>
          <p:nvPr>
            <p:ph type="dt" sz="half" idx="7"/>
          </p:nvPr>
        </p:nvSpPr>
        <p:spPr/>
        <p:txBody>
          <a:bodyPr/>
          <a:lstStyle/>
          <a:p>
            <a:pPr lvl="0"/>
            <a:fld id="{6C1B83C1-F838-4421-8DDF-ED564519A29F}" type="datetime1">
              <a:rPr lang="en-US" smtClean="0"/>
              <a:t>12/19/2020</a:t>
            </a:fld>
            <a:endParaRPr lang="en-U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62DA7AF-238B-437E-9FB1-6DD621C6A1A1}"/>
              </a:ext>
            </a:extLst>
          </p:cNvPr>
          <p:cNvSpPr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D0FAF583-E1A6-47D7-A6FE-9CC9BAC2B8C1}" type="slidenum">
              <a:rPr lang="en-US" smtClean="0"/>
              <a:t>9</a:t>
            </a:fld>
            <a:endParaRPr lang="en-US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5FAB970-BEAE-439E-BF64-3A3FBECC3A8E}"/>
              </a:ext>
            </a:extLst>
          </p:cNvPr>
          <p:cNvSpPr txBox="1"/>
          <p:nvPr/>
        </p:nvSpPr>
        <p:spPr>
          <a:xfrm>
            <a:off x="7847046" y="190599"/>
            <a:ext cx="133077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600" dirty="0" err="1"/>
              <a:t>Franci</a:t>
            </a:r>
            <a:r>
              <a:rPr lang="en-US" sz="1600" dirty="0"/>
              <a:t> (2015)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42080515-A98E-49C9-B5DD-95C8C4B3A81C}"/>
              </a:ext>
            </a:extLst>
          </p:cNvPr>
          <p:cNvSpPr txBox="1"/>
          <p:nvPr/>
        </p:nvSpPr>
        <p:spPr>
          <a:xfrm>
            <a:off x="85085" y="719750"/>
            <a:ext cx="19666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</a:rPr>
              <a:t>Integration :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40B8AB1D-8454-45A2-824E-5C94DB3EECA6}"/>
              </a:ext>
            </a:extLst>
          </p:cNvPr>
          <p:cNvSpPr txBox="1"/>
          <p:nvPr/>
        </p:nvSpPr>
        <p:spPr>
          <a:xfrm>
            <a:off x="389030" y="1275145"/>
            <a:ext cx="7114592" cy="21268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00100" lvl="1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1800" dirty="0"/>
              <a:t>Kinematic variables are integrated using Newmark method:</a:t>
            </a:r>
          </a:p>
          <a:p>
            <a:pPr marL="800100" lvl="1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dirty="0"/>
          </a:p>
          <a:p>
            <a:pPr marL="800100" lvl="1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sz="1800" dirty="0"/>
          </a:p>
          <a:p>
            <a:pPr marL="800100" lvl="1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dirty="0"/>
          </a:p>
          <a:p>
            <a:pPr marL="800100" lvl="1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sz="1800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692A8165-CF90-4D5E-9BD8-D5B7C69BCED7}"/>
              </a:ext>
            </a:extLst>
          </p:cNvPr>
          <p:cNvSpPr txBox="1"/>
          <p:nvPr/>
        </p:nvSpPr>
        <p:spPr>
          <a:xfrm>
            <a:off x="1687805" y="719750"/>
            <a:ext cx="5943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From Time step      to               , with time interval </a:t>
            </a:r>
          </a:p>
        </p:txBody>
      </p:sp>
      <p:pic>
        <p:nvPicPr>
          <p:cNvPr id="13" name="Imagen 12" descr="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n&#10;\]&#10;\end{document}" title="IguanaTex Bitmap Display">
            <a:extLst>
              <a:ext uri="{FF2B5EF4-FFF2-40B4-BE49-F238E27FC236}">
                <a16:creationId xmlns:a16="http://schemas.microsoft.com/office/drawing/2014/main" id="{4EED8B28-8FE1-42D8-BACB-DB3056CF927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3726" y="883380"/>
            <a:ext cx="138667" cy="114286"/>
          </a:xfrm>
          <a:prstGeom prst="rect">
            <a:avLst/>
          </a:prstGeom>
        </p:spPr>
      </p:pic>
      <p:pic>
        <p:nvPicPr>
          <p:cNvPr id="15" name="Imagen 14" descr="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n+1&#10;\]&#10;\end{document}" title="IguanaTex Bitmap Display">
            <a:extLst>
              <a:ext uri="{FF2B5EF4-FFF2-40B4-BE49-F238E27FC236}">
                <a16:creationId xmlns:a16="http://schemas.microsoft.com/office/drawing/2014/main" id="{E76C3FC7-25E9-4AB7-A90E-8A8A0929E41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0649" y="829993"/>
            <a:ext cx="560763" cy="188953"/>
          </a:xfrm>
          <a:prstGeom prst="rect">
            <a:avLst/>
          </a:prstGeom>
        </p:spPr>
      </p:pic>
      <p:pic>
        <p:nvPicPr>
          <p:cNvPr id="18" name="Imagen 17" descr="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\Delta t&#10;\]&#10;\end{document}" title="IguanaTex Bitmap Display">
            <a:extLst>
              <a:ext uri="{FF2B5EF4-FFF2-40B4-BE49-F238E27FC236}">
                <a16:creationId xmlns:a16="http://schemas.microsoft.com/office/drawing/2014/main" id="{F736511F-6B38-42AE-AB45-C562F23240AB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7633" y="827614"/>
            <a:ext cx="283429" cy="184381"/>
          </a:xfrm>
          <a:prstGeom prst="rect">
            <a:avLst/>
          </a:prstGeom>
        </p:spPr>
      </p:pic>
      <p:sp>
        <p:nvSpPr>
          <p:cNvPr id="26" name="CuadroTexto 25">
            <a:extLst>
              <a:ext uri="{FF2B5EF4-FFF2-40B4-BE49-F238E27FC236}">
                <a16:creationId xmlns:a16="http://schemas.microsoft.com/office/drawing/2014/main" id="{814598A7-6880-489A-B1AD-733DE3C21B4C}"/>
              </a:ext>
            </a:extLst>
          </p:cNvPr>
          <p:cNvSpPr txBox="1"/>
          <p:nvPr/>
        </p:nvSpPr>
        <p:spPr>
          <a:xfrm>
            <a:off x="462008" y="3625245"/>
            <a:ext cx="6669054" cy="4648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00100" lvl="1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1800" dirty="0"/>
              <a:t>Pressure is integrated using a first order scheme:</a:t>
            </a:r>
          </a:p>
        </p:txBody>
      </p:sp>
      <p:pic>
        <p:nvPicPr>
          <p:cNvPr id="27" name="Imagen 26" descr="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\bar{p}_{n+1} = \bar{p}_n + { \Delta t } \: \bar{\dot{p}}_{n+1}   &#10;\]&#10;\end{document}" title="IguanaTex Bitmap Display">
            <a:extLst>
              <a:ext uri="{FF2B5EF4-FFF2-40B4-BE49-F238E27FC236}">
                <a16:creationId xmlns:a16="http://schemas.microsoft.com/office/drawing/2014/main" id="{E2AB7118-0B3B-4CDE-8C4F-86E7598A44FC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311" y="4385635"/>
            <a:ext cx="2750172" cy="321828"/>
          </a:xfrm>
          <a:prstGeom prst="rect">
            <a:avLst/>
          </a:prstGeom>
        </p:spPr>
      </p:pic>
      <p:pic>
        <p:nvPicPr>
          <p:cNvPr id="33" name="Picture 2" descr="\includegraphics[height=1.8cm]{beuler}">
            <a:extLst>
              <a:ext uri="{FF2B5EF4-FFF2-40B4-BE49-F238E27FC236}">
                <a16:creationId xmlns:a16="http://schemas.microsoft.com/office/drawing/2014/main" id="{E0D3A952-6776-4ED1-A003-013D2007F5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870" y="5103690"/>
            <a:ext cx="2740260" cy="1087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4" descr="\includegraphics[height=1.8cm]{trapez}">
            <a:extLst>
              <a:ext uri="{FF2B5EF4-FFF2-40B4-BE49-F238E27FC236}">
                <a16:creationId xmlns:a16="http://schemas.microsoft.com/office/drawing/2014/main" id="{59FFBF15-1D22-494A-809E-42630290AE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0728" y="5049689"/>
            <a:ext cx="2709798" cy="1163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CuadroTexto 34">
            <a:extLst>
              <a:ext uri="{FF2B5EF4-FFF2-40B4-BE49-F238E27FC236}">
                <a16:creationId xmlns:a16="http://schemas.microsoft.com/office/drawing/2014/main" id="{F6C8E8D0-68DC-46BF-A0F7-C94C84DCCDD9}"/>
              </a:ext>
            </a:extLst>
          </p:cNvPr>
          <p:cNvSpPr txBox="1"/>
          <p:nvPr/>
        </p:nvSpPr>
        <p:spPr>
          <a:xfrm>
            <a:off x="2143990" y="6520391"/>
            <a:ext cx="292646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14"/>
              </a:rPr>
              <a:t>Integration methods (qucs.github.io)</a:t>
            </a:r>
            <a:endParaRPr lang="en-US" sz="1400" dirty="0"/>
          </a:p>
        </p:txBody>
      </p:sp>
      <p:sp>
        <p:nvSpPr>
          <p:cNvPr id="36" name="CuadroTexto 35">
            <a:extLst>
              <a:ext uri="{FF2B5EF4-FFF2-40B4-BE49-F238E27FC236}">
                <a16:creationId xmlns:a16="http://schemas.microsoft.com/office/drawing/2014/main" id="{A542447A-766C-449B-8563-3E0E7D502087}"/>
              </a:ext>
            </a:extLst>
          </p:cNvPr>
          <p:cNvSpPr txBox="1"/>
          <p:nvPr/>
        </p:nvSpPr>
        <p:spPr>
          <a:xfrm>
            <a:off x="540791" y="6155082"/>
            <a:ext cx="19102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>
                <a:solidFill>
                  <a:srgbClr val="C00000"/>
                </a:solidFill>
              </a:rPr>
              <a:t>Backward-Euler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CuadroTexto 36">
                <a:extLst>
                  <a:ext uri="{FF2B5EF4-FFF2-40B4-BE49-F238E27FC236}">
                    <a16:creationId xmlns:a16="http://schemas.microsoft.com/office/drawing/2014/main" id="{FBCE4619-0FE9-4AA6-AE5D-18451C628261}"/>
                  </a:ext>
                </a:extLst>
              </p:cNvPr>
              <p:cNvSpPr txBox="1"/>
              <p:nvPr/>
            </p:nvSpPr>
            <p:spPr>
              <a:xfrm>
                <a:off x="3723564" y="6173552"/>
                <a:ext cx="216525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dirty="0">
                    <a:solidFill>
                      <a:srgbClr val="C00000"/>
                    </a:solidFill>
                  </a:rPr>
                  <a:t>Newmark (</a:t>
                </a:r>
                <a14:m>
                  <m:oMath xmlns:m="http://schemas.openxmlformats.org/officeDocument/2006/math">
                    <m:r>
                      <a:rPr lang="en-US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𝛾</m:t>
                    </m:r>
                    <m:r>
                      <a:rPr lang="fr-BE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=1/2)</m:t>
                    </m:r>
                  </m:oMath>
                </a14:m>
                <a:endParaRPr lang="en-US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37" name="CuadroTexto 36">
                <a:extLst>
                  <a:ext uri="{FF2B5EF4-FFF2-40B4-BE49-F238E27FC236}">
                    <a16:creationId xmlns:a16="http://schemas.microsoft.com/office/drawing/2014/main" id="{FBCE4619-0FE9-4AA6-AE5D-18451C6282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23564" y="6173552"/>
                <a:ext cx="2165257" cy="369332"/>
              </a:xfrm>
              <a:prstGeom prst="rect">
                <a:avLst/>
              </a:prstGeom>
              <a:blipFill>
                <a:blip r:embed="rId15"/>
                <a:stretch>
                  <a:fillRect l="-2535" t="-10000" b="-2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n 7" descr="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\bar{v}_{n+1} = \bar{v}_n + (1-\gamma) \: \Delta t \: \bar{\dot{v}}_n - \gamma \: \Delta t \: \bar{\dot{v}}_{n+1}&#10;\]&#10;\end{document}" title="IguanaTex Bitmap Display">
            <a:extLst>
              <a:ext uri="{FF2B5EF4-FFF2-40B4-BE49-F238E27FC236}">
                <a16:creationId xmlns:a16="http://schemas.microsoft.com/office/drawing/2014/main" id="{FE8F3625-0F89-4441-8D7F-0622F1AF8A31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3091" y="2042743"/>
            <a:ext cx="5068800" cy="327314"/>
          </a:xfrm>
          <a:prstGeom prst="rect">
            <a:avLst/>
          </a:prstGeom>
        </p:spPr>
      </p:pic>
      <p:pic>
        <p:nvPicPr>
          <p:cNvPr id="7" name="Imagen 6" descr="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\bar{x}_{n+1} = \bar{x}_n + \Delta t \: \bar{v}_n + (\frac{1}{2}-\beta) \: \Delta t^2 \: \bar{\dot{v}}_n + \beta \: \Delta t^2 \: \bar{\dot{v}}_{n+1}&#10;\]&#10;\end{document}" title="IguanaTex Bitmap Display">
            <a:extLst>
              <a:ext uri="{FF2B5EF4-FFF2-40B4-BE49-F238E27FC236}">
                <a16:creationId xmlns:a16="http://schemas.microsoft.com/office/drawing/2014/main" id="{5D94128B-9156-4BEA-9E5E-907F73C8CA65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7431" y="2753416"/>
            <a:ext cx="6606627" cy="616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40139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99.9625"/>
  <p:tag name="ORIGINALWIDTH" val="3106.862"/>
  <p:tag name="LATEXADDIN" val="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\IntVol{N_I \rho} \, \dot{v}_i&#10;+&#10;\IntVol{\ParDeriv{N_I}{x_j}\sigma_{ij}}&#10;=&#10;\IntVol{N_I b_i}&#10;+&#10;\IntSur{N_I t_i}&#10;\]&#10;\end{document}"/>
  <p:tag name="IGUANATEXSIZE" val="24"/>
  <p:tag name="IGUANATEXCURSOR" val="413"/>
  <p:tag name="TRANSPARENCY" val="Verdadero"/>
  <p:tag name="FILENAME" val=""/>
  <p:tag name="LATEXENGINEID" val="0"/>
  <p:tag name="TEMPFOLDER" val="c:\temp\"/>
  <p:tag name="LATEXFORMHEIGHT" val="312"/>
  <p:tag name="LATEXFORMWIDTH" val="459.9"/>
  <p:tag name="LATEXFORMWRAP" val="Verdadero"/>
  <p:tag name="BITMAPVECTOR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373.4533"/>
  <p:tag name="ORIGINALWIDTH" val="3106.862"/>
  <p:tag name="LATEXADDIN" val="\documentclass{article}&#10;\usepackage{amsmath}&#10;\usepackage{amssymb}&#10;\usepackage{bm}&#10;\usepackage{xcolor}&#10;\pagestyle{empty}&#10;\newcommand{\IntVol}[1]{\int_\Omega {#1} \,d\Omega }&#10;\newcommand{\IntSur}[1]{\int_{\Gamma_t} {#1} \,d\Gamma }&#10;\newcommand{\ParDeriv}[2]{\displaystyle\frac{\partial{#1}}{\partial {#2}}}&#10;\begin{document}&#10;\[ &#10;\IntVol{N_I \rho} \, \dot{v}_i&#10;+&#10;\underbrace{&#10;\IntVol{\ParDeriv{N_I}{x_j} {\color{blue}\sigma_{ij}}}&#10;}&#10;=&#10;\IntVol{N_I b_i}&#10;+&#10;\IntSur{N_I t_i}&#10;\]&#10;\end{document}"/>
  <p:tag name="IGUANATEXSIZE" val="24"/>
  <p:tag name="IGUANATEXCURSOR" val="426"/>
  <p:tag name="TRANSPARENCY" val="Verdadero"/>
  <p:tag name="FILENAME" val=""/>
  <p:tag name="LATEXENGINEID" val="0"/>
  <p:tag name="TEMPFOLDER" val="c:\temp\"/>
  <p:tag name="LATEXFORMHEIGHT" val="312"/>
  <p:tag name="LATEXFORMWIDTH" val="459.9"/>
  <p:tag name="LATEXFORMWRAP" val="Verdadero"/>
  <p:tag name="BITMAPVECTOR" val="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31.9835"/>
  <p:tag name="ORIGINALWIDTH" val="1352.081"/>
  <p:tag name="LATEXADDIN" val="\documentclass{article}&#10;\usepackage{amsmath}&#10;\usepackage{amssymb}&#10;\usepackage{bm}&#10;\usepackage{xcolor}&#10;\pagestyle{empty}&#10;\newcommand{\IntVol}[1]{\int_\Omega {#1} \,d\Omega }&#10;\newcommand{\IntSur}[1]{\int_{\Gamma_t} {#1} \,d\Gamma }&#10;\newcommand{\ParDeriv}[2]{\displaystyle\frac{\partial{#1}}{\partial {#2}}}&#10;\begin{document}&#10;\[&#10;\rho \mathbf{M} \bar{\dot{\bm{v}}}&#10;= &#10;-\mathbf{G} \bar{\mathbf{p}}&#10;+&#10;\mu \mathbf{L}\bar{\bm{v}}&#10;+&#10;\bar{\mathbf{F}}&#10;\]&#10;\end{document}"/>
  <p:tag name="IGUANATEXSIZE" val="20"/>
  <p:tag name="IGUANATEXCURSOR" val="416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12.4859"/>
  <p:tag name="ORIGINALWIDTH" val="13.49835"/>
  <p:tag name="LATEXADDIN" val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vdots&#10;\]&#10;\end{document}"/>
  <p:tag name="IGUANATEXSIZE" val="22"/>
  <p:tag name="IGUANATEXCURSOR" val="372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9.24638"/>
  <p:tag name="ORIGINALWIDTH" val="83.23961"/>
  <p:tag name="LATEXADDIN" val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=&#10;\]&#10;\end{document}"/>
  <p:tag name="IGUANATEXSIZE" val="40"/>
  <p:tag name="IGUANATEXCURSOR" val="367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325.4593"/>
  <p:tag name="ORIGINALWIDTH" val="1545.557"/>
  <p:tag name="LATEXADDIN" val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rho \frac{d v_i}{dt} = - \ParDeriv{p}{x_i}+ \mu \ParDeriv{^2v_i}{x^2_j} + \rho \, b_i &#10;\]&#10;\end{document}"/>
  <p:tag name="IGUANATEXSIZE" val="22"/>
  <p:tag name="IGUANATEXCURSOR" val="392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34.2332"/>
  <p:tag name="ORIGINALWIDTH" val="2078.74"/>
  <p:tag name="LATEXADDIN" val="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\bar{v}_{n+1} = \bar{v}_n + (1-\gamma) \: \Delta t \: \bar{\dot{v}}_n - \gamma \: \Delta t \: \bar{\dot{v}}_{n+1}&#10;\]&#10;\end{document}"/>
  <p:tag name="IGUANATEXSIZE" val="24"/>
  <p:tag name="IGUANATEXCURSOR" val="413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52.7184"/>
  <p:tag name="ORIGINALWIDTH" val="2709.411"/>
  <p:tag name="LATEXADDIN" val="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\bar{x}_{n+1} = \bar{x}_n + \Delta t \: \bar{v}_n + (\frac{1}{2}-\beta) \: \Delta t^2 \: \bar{\dot{v}}_n + \beta \: \Delta t^2 \: \bar{\dot{v}}_{n+1}&#10;\]&#10;\end{document}"/>
  <p:tag name="IGUANATEXSIZE" val="24"/>
  <p:tag name="IGUANATEXCURSOR" val="329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99.9625"/>
  <p:tag name="ORIGINALWIDTH" val="4714.661"/>
  <p:tag name="LATEXADDIN" val="\documentclass{article}&#10;\usepackage{amsmath}&#10;\usepackage{amssymb}&#10;\usepackage{bm}&#10;\usepackage{xcolor}&#10;\pagestyle{empty}&#10;\newcommand{\IntVol}[1]{\int_\Omega {#1} \,d\Omega }&#10;\newcommand{\IntSur}[1]{\int_{\Gamma_t} {#1} \,d\Gamma }&#10;\newcommand{\ParDeriv}[2]{\displaystyle\frac{\partial{#1}}{\partial {#2}}}&#10;\begin{document}&#10;\[&#10;\IntVol{N_I \rho N_J } \, \bar{\dot{v}}_i&#10;=&#10;-&#10;\IntVol{\ParDeriv{N_I}{x_j} N_J } \, \bar{p}_{iJ}&#10;+&#10;\IntVol{\ParDeriv{N_I}{x_j} \mu\ParDeriv{N_J}{x_j} } \, \bar{v}_{iJ}&#10;+&#10;\IntVol{N_I b_i}&#10;+&#10;\IntSur{N_I t_i}&#10;\]&#10;\end{document}"/>
  <p:tag name="IGUANATEXSIZE" val="19"/>
  <p:tag name="IGUANATEXCURSOR" val="452"/>
  <p:tag name="TRANSPARENCY" val="Verdadero"/>
  <p:tag name="FILENAME" val=""/>
  <p:tag name="LATEXENGINEID" val="0"/>
  <p:tag name="TEMPFOLDER" val="c:\temp\"/>
  <p:tag name="LATEXFORMHEIGHT" val="312"/>
  <p:tag name="LATEXFORMWIDTH" val="459.9"/>
  <p:tag name="LATEXFORMWRAP" val="Verdadero"/>
  <p:tag name="BITMAPVECTOR" val="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325.4593"/>
  <p:tag name="ORIGINALWIDTH" val="1545.557"/>
  <p:tag name="LATEXADDIN" val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rho \frac{d v_i}{dt} = - \ParDeriv{p}{x_i}+ \mu \ParDeriv{^2v_i}{x^2_j} + \rho \, b_i &#10;\]&#10;\end{document}"/>
  <p:tag name="IGUANATEXSIZE" val="22"/>
  <p:tag name="IGUANATEXCURSOR" val="392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76.7154"/>
  <p:tag name="ORIGINALWIDTH" val="2875.14"/>
  <p:tag name="LATEXADDIN" val="\documentclass{article}&#10;\usepackage{amsmath}&#10;\usepackage{amssymb}&#10;\usepackage{bm}&#10;\usepackage{xcolor}&#10;\pagestyle{empty}&#10;\definecolor{rred}{rgb}{0.8, 0.25, 0.33}&#10;\newcommand{\IntVol}[1]{\int_\Omega {#1} \,d\Omega }&#10;\newcommand{\IntSur}[1]{\int_{\Gamma_t} {#1} \,d\Gamma }&#10;\newcommand{\ParDeriv}[2]{\displaystyle\frac{\partial{#1}}{\partial {#2}}}&#10;\begin{document}&#10;\[ &#10;\bar{\dot{v}}_{n+1} = \frac{1}{\beta \Delta t^2}&#10;\left(&#10;\bar{u}_{n+1} - \bar{u}_n - \Delta t \: \bar{v}_{n} - \left(0.5- \beta \right) \Delta t^2  \: \bar{\dot{v}}_{n}&#10;\right)&#10;\]&#10;\end{document}"/>
  <p:tag name="IGUANATEXSIZE" val="22"/>
  <p:tag name="IGUANATEXCURSOR" val="533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48.219"/>
  <p:tag name="ORIGINALWIDTH" val="3502.812"/>
  <p:tag name="LATEXADDIN" val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bar{v}_{n+1} = \frac{\gamma}{\beta \Delta t} &#10;\left( \bar{u}_{n+1} - u_n + \left( \beta/\gamma -1 \right) \Delta t \: \bar{\dot{v}}_n + (\beta/\gamma-0.5) \: \Delta t^2 \: \bar{\dot{v}}_n&#10;\right)&#10;\]&#10;\end{document}"/>
  <p:tag name="IGUANATEXSIZE" val="22"/>
  <p:tag name="IGUANATEXCURSOR" val="464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371.9535"/>
  <p:tag name="ORIGINALWIDTH" val="2002.25"/>
  <p:tag name="LATEXADDIN" val="\documentclass{article}&#10;\usepackage{amsmath}&#10;\usepackage{amssymb}&#10;\usepackage{bm}&#10;\usepackage{xcolor}&#10;\pagestyle{empty}&#10;\newcommand{\IntVol}[1]{\int_\Omega {#1} \,d\Omega }&#10;\newcommand{\IntSur}[1]{\int_{\Gamma_t} {#1} \,d\Gamma }&#10;\newcommand{\ParDeriv}[2]{\displaystyle\frac{\partial{#1}}{\partial {#2}}}&#10;\begin{document}&#10;\[ &#10;\overbrace{&#10;\IntVol{\ParDeriv{N_I}{x_j}{\color{blue}\sigma^d_{ij}}}&#10;+&#10;\IntVol{\ParDeriv{N_I}{x_j} {\color{blue}\delta_{ij} N_J}} \; {\color{blue}\bar{p}_{J}}&#10;}&#10;\]&#10;\end{document}"/>
  <p:tag name="IGUANATEXSIZE" val="24"/>
  <p:tag name="IGUANATEXCURSOR" val="480"/>
  <p:tag name="TRANSPARENCY" val="Verdadero"/>
  <p:tag name="FILENAME" val=""/>
  <p:tag name="LATEXENGINEID" val="0"/>
  <p:tag name="TEMPFOLDER" val="c:\temp\"/>
  <p:tag name="LATEXFORMHEIGHT" val="312"/>
  <p:tag name="LATEXFORMWIDTH" val="459.9"/>
  <p:tag name="LATEXFORMWRAP" val="Verdadero"/>
  <p:tag name="BITMAPVECTOR" val="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31.9835"/>
  <p:tag name="ORIGINALWIDTH" val="1352.081"/>
  <p:tag name="LATEXADDIN" val="\documentclass{article}&#10;\usepackage{amsmath}&#10;\usepackage{amssymb}&#10;\usepackage{bm}&#10;\usepackage{xcolor}&#10;\pagestyle{empty}&#10;\newcommand{\IntVol}[1]{\int_\Omega {#1} \,d\Omega }&#10;\newcommand{\IntSur}[1]{\int_{\Gamma_t} {#1} \,d\Gamma }&#10;\newcommand{\ParDeriv}[2]{\displaystyle\frac{\partial{#1}}{\partial {#2}}}&#10;\begin{document}&#10;\[&#10;\rho \mathbf{M} \bar{\dot{\bm{v}}}&#10;= &#10;-\mathbf{G} \bar{\mathbf{p}}&#10;+&#10;\mu \mathbf{L}\bar{\bm{v}}&#10;+&#10;\bar{\mathbf{F}}&#10;\]&#10;\end{document}"/>
  <p:tag name="IGUANATEXSIZE" val="20"/>
  <p:tag name="IGUANATEXCURSOR" val="416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12.4859"/>
  <p:tag name="ORIGINALWIDTH" val="13.49835"/>
  <p:tag name="LATEXADDIN" val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vdots&#10;\]&#10;\end{document}"/>
  <p:tag name="IGUANATEXSIZE" val="22"/>
  <p:tag name="IGUANATEXCURSOR" val="372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9.24638"/>
  <p:tag name="ORIGINALWIDTH" val="83.23961"/>
  <p:tag name="LATEXADDIN" val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=&#10;\]&#10;\end{document}"/>
  <p:tag name="IGUANATEXSIZE" val="40"/>
  <p:tag name="IGUANATEXCURSOR" val="367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99.9625"/>
  <p:tag name="ORIGINALWIDTH" val="4714.661"/>
  <p:tag name="LATEXADDIN" val="\documentclass{article}&#10;\usepackage{amsmath}&#10;\usepackage{amssymb}&#10;\usepackage{bm}&#10;\usepackage{xcolor}&#10;\pagestyle{empty}&#10;\newcommand{\IntVol}[1]{\int_\Omega {#1} \,d\Omega }&#10;\newcommand{\IntSur}[1]{\int_{\Gamma_t} {#1} \,d\Gamma }&#10;\newcommand{\ParDeriv}[2]{\displaystyle\frac{\partial{#1}}{\partial {#2}}}&#10;\begin{document}&#10;\[&#10;\IntVol{N_I \rho N_J } \, \bar{\dot{v}}_i&#10;=&#10;-&#10;\IntVol{\ParDeriv{N_I}{x_j} N_J } \, \bar{p}_{iJ}&#10;+&#10;\IntVol{\ParDeriv{N_I}{x_j} \mu\ParDeriv{N_J}{x_j} } \, \bar{v}_{iJ}&#10;+&#10;\IntVol{N_I b_i}&#10;+&#10;\IntSur{N_I t_i}&#10;\]&#10;\end{document}"/>
  <p:tag name="IGUANATEXSIZE" val="19"/>
  <p:tag name="IGUANATEXCURSOR" val="452"/>
  <p:tag name="TRANSPARENCY" val="Verdadero"/>
  <p:tag name="FILENAME" val=""/>
  <p:tag name="LATEXENGINEID" val="0"/>
  <p:tag name="TEMPFOLDER" val="c:\temp\"/>
  <p:tag name="LATEXFORMHEIGHT" val="312"/>
  <p:tag name="LATEXFORMWIDTH" val="459.9"/>
  <p:tag name="LATEXFORMWRAP" val="Verdadero"/>
  <p:tag name="BITMAPVECTOR" val="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325.4593"/>
  <p:tag name="ORIGINALWIDTH" val="1545.557"/>
  <p:tag name="LATEXADDIN" val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rho \frac{d v_i}{dt} = - \ParDeriv{p}{x_i}+ \mu \ParDeriv{^2v_i}{x^2_j} + \rho \, b_i &#10;\]&#10;\end{document}"/>
  <p:tag name="IGUANATEXSIZE" val="22"/>
  <p:tag name="IGUANATEXCURSOR" val="392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44.4695"/>
  <p:tag name="ORIGINALWIDTH" val="1028.871"/>
  <p:tag name="LATEXADDIN" val="\documentclass{article}&#10;\usepackage{amsmath}&#10;\usepackage{amssymb}&#10;\usepackage{bm}&#10;\usepackage{xcolor}&#10;\pagestyle{empty}&#10;\definecolor{rred}{rgb}{0.8, 0.25, 0.33}&#10;\newcommand{\IntVol}[1]{\int_\Omega {#1} \,d\Omega }&#10;\newcommand{\IntSur}[1]{\int_{\Gamma_t} {#1} \,d\Gamma }&#10;\newcommand{\ParDeriv}[2]{\displaystyle\frac{\partial{#1}}{\partial {#2}}}&#10;\begin{document}&#10;\[ &#10;\bar{\dot{v}}_{n+1} = \frac{\bar{u}_{n+1}}{\Delta t^2} - \frac{\bar{v}_{n}}{\Delta t}&#10;\]&#10;\end{document}"/>
  <p:tag name="IGUANATEXSIZE" val="22"/>
  <p:tag name="IGUANATEXCURSOR" val="451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44.4695"/>
  <p:tag name="ORIGINALWIDTH" val="581.9272"/>
  <p:tag name="LATEXADDIN" val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bar{v}_{n+1} = \frac{\bar{u}_n}{\Delta t}&#10;\]&#10;\end{document}"/>
  <p:tag name="IGUANATEXSIZE" val="22"/>
  <p:tag name="IGUANATEXCURSOR" val="408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31.9835"/>
  <p:tag name="ORIGINALWIDTH" val="1352.081"/>
  <p:tag name="LATEXADDIN" val="\documentclass{article}&#10;\usepackage{amsmath}&#10;\usepackage{amssymb}&#10;\usepackage{bm}&#10;\usepackage{xcolor}&#10;\pagestyle{empty}&#10;\newcommand{\IntVol}[1]{\int_\Omega {#1} \,d\Omega }&#10;\newcommand{\IntSur}[1]{\int_{\Gamma_t} {#1} \,d\Gamma }&#10;\newcommand{\ParDeriv}[2]{\displaystyle\frac{\partial{#1}}{\partial {#2}}}&#10;\begin{document}&#10;\[&#10;\rho \mathbf{M} \bar{\dot{\bm{v}}}&#10;= &#10;-\mathbf{G} \bar{\mathbf{p}}&#10;+&#10;\mu \mathbf{L}\bar{\bm{v}}&#10;+&#10;\bar{\mathbf{F}}&#10;\]&#10;\end{document}"/>
  <p:tag name="IGUANATEXSIZE" val="20"/>
  <p:tag name="IGUANATEXCURSOR" val="416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12.4859"/>
  <p:tag name="ORIGINALWIDTH" val="13.49835"/>
  <p:tag name="LATEXADDIN" val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vdots&#10;\]&#10;\end{document}"/>
  <p:tag name="IGUANATEXSIZE" val="22"/>
  <p:tag name="IGUANATEXCURSOR" val="372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9.24638"/>
  <p:tag name="ORIGINALWIDTH" val="83.23961"/>
  <p:tag name="LATEXADDIN" val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=&#10;\]&#10;\end{document}"/>
  <p:tag name="IGUANATEXSIZE" val="40"/>
  <p:tag name="IGUANATEXCURSOR" val="367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26.4716"/>
  <p:tag name="ORIGINALWIDTH" val="998.1252"/>
  <p:tag name="LATEXADDIN" val="\documentclass{article}&#10;\usepackage{amsmath}&#10;\usepackage{amssymb}&#10;\usepackage{xcolor}&#10;\usepackage{bm}&#10;\pagestyle{empty}&#10;\newcommand{\IntVol}[1]{\int_\Omega {#1} \,d\Omega }&#10;\newcommand{\IntSur}[1]{\int_{\Gamma_t} {#1} \,d\Gamma }&#10;\newcommand{\ParDeriv}[2]{\displaystyle\frac{\partial{#1}}{\partial {#2}}}&#10;\begin{document}&#10;\[ &#10;{\color{blue}&#10;\sigma_{ij}^d} = \sigma_{ij} - \frac{\sigma_{kk}}{3} \, \delta_{ij}&#10;\]&#10;\end{document}"/>
  <p:tag name="IGUANATEXSIZE" val="24"/>
  <p:tag name="IGUANATEXCURSOR" val="354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99.9625"/>
  <p:tag name="ORIGINALWIDTH" val="4714.661"/>
  <p:tag name="LATEXADDIN" val="\documentclass{article}&#10;\usepackage{amsmath}&#10;\usepackage{amssymb}&#10;\usepackage{bm}&#10;\usepackage{xcolor}&#10;\pagestyle{empty}&#10;\newcommand{\IntVol}[1]{\int_\Omega {#1} \,d\Omega }&#10;\newcommand{\IntSur}[1]{\int_{\Gamma_t} {#1} \,d\Gamma }&#10;\newcommand{\ParDeriv}[2]{\displaystyle\frac{\partial{#1}}{\partial {#2}}}&#10;\begin{document}&#10;\[&#10;\IntVol{N_I \rho N_J } \, \bar{\dot{v}}_i&#10;=&#10;-&#10;\IntVol{\ParDeriv{N_I}{x_j} N_J } \, \bar{p}_{iJ}&#10;+&#10;\IntVol{\ParDeriv{N_I}{x_j} \mu\ParDeriv{N_J}{x_j} } \, \bar{v}_{iJ}&#10;+&#10;\IntVol{N_I b_i}&#10;+&#10;\IntSur{N_I t_i}&#10;\]&#10;\end{document}"/>
  <p:tag name="IGUANATEXSIZE" val="19"/>
  <p:tag name="IGUANATEXCURSOR" val="452"/>
  <p:tag name="TRANSPARENCY" val="Verdadero"/>
  <p:tag name="FILENAME" val=""/>
  <p:tag name="LATEXENGINEID" val="0"/>
  <p:tag name="TEMPFOLDER" val="c:\temp\"/>
  <p:tag name="LATEXFORMHEIGHT" val="312"/>
  <p:tag name="LATEXFORMWIDTH" val="459.9"/>
  <p:tag name="LATEXFORMWRAP" val="Verdadero"/>
  <p:tag name="BITMAPVECTOR" val="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325.4593"/>
  <p:tag name="ORIGINALWIDTH" val="1545.557"/>
  <p:tag name="LATEXADDIN" val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rho \frac{d v_i}{dt} = - \ParDeriv{p}{x_i}+ \mu \ParDeriv{^2v_i}{x^2_j} + \rho \, b_i &#10;\]&#10;\end{document}"/>
  <p:tag name="IGUANATEXSIZE" val="22"/>
  <p:tag name="IGUANATEXCURSOR" val="392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31.9835"/>
  <p:tag name="ORIGINALWIDTH" val="1352.081"/>
  <p:tag name="LATEXADDIN" val="\documentclass{article}&#10;\usepackage{amsmath}&#10;\usepackage{amssymb}&#10;\usepackage{bm}&#10;\usepackage{xcolor}&#10;\pagestyle{empty}&#10;\newcommand{\IntVol}[1]{\int_\Omega {#1} \,d\Omega }&#10;\newcommand{\IntSur}[1]{\int_{\Gamma_t} {#1} \,d\Gamma }&#10;\newcommand{\ParDeriv}[2]{\displaystyle\frac{\partial{#1}}{\partial {#2}}}&#10;\begin{document}&#10;\[&#10;\rho \mathbf{M} \bar{\dot{\bm{v}}}&#10;= &#10;-\mathbf{G} \bar{\mathbf{p}}&#10;+&#10;\mu \mathbf{L}\bar{\bm{v}}&#10;+&#10;\bar{\mathbf{F}}&#10;\]&#10;\end{document}"/>
  <p:tag name="IGUANATEXSIZE" val="20"/>
  <p:tag name="IGUANATEXCURSOR" val="416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12.4859"/>
  <p:tag name="ORIGINALWIDTH" val="13.49835"/>
  <p:tag name="LATEXADDIN" val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vdots&#10;\]&#10;\end{document}"/>
  <p:tag name="IGUANATEXSIZE" val="22"/>
  <p:tag name="IGUANATEXCURSOR" val="372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9.24638"/>
  <p:tag name="ORIGINALWIDTH" val="83.23961"/>
  <p:tag name="LATEXADDIN" val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=&#10;\]&#10;\end{document}"/>
  <p:tag name="IGUANATEXSIZE" val="40"/>
  <p:tag name="IGUANATEXCURSOR" val="367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99.2126"/>
  <p:tag name="ORIGINALWIDTH" val="2732.658"/>
  <p:tag name="LATEXADDIN" val="\documentclass{article}&#10;\usepackage{amsmath}&#10;\usepackage{amssymb}&#10;\usepackage{bm}&#10;\usepackage{xcolor}&#10;\pagestyle{empty}&#10;\newcommand{\IntVol}[1]{\int_\Omega {#1} \,d\Omega }&#10;\newcommand{\IntSur}[1]{\int_{\Gamma_t} {#1} \,d\Gamma }&#10;\newcommand{\ParDeriv}[2]{\displaystyle\frac{\partial{#1}}{\partial {#2}}}&#10;\begin{document}&#10;\[&#10;\rho \mathbf{M} &#10;\left(&#10;\frac{\bar{\bm{u}}_{n+1}}{\Delta t^2} - \frac{\bar{\bm{v}}_{n}}{\Delta t}&#10;\right)&#10;= &#10;-\mathbf{G} \bar{\mathbf{p}}_{n+1}&#10;+&#10;\mu \mathbf{L}\frac{\bar{\bm{u}}_{n+1}}{\Delta t}&#10;+&#10;\bar{\mathbf{F}}_{n+1}&#10;\]&#10;\end{document}"/>
  <p:tag name="IGUANATEXSIZE" val="20"/>
  <p:tag name="IGUANATEXCURSOR" val="509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78.2152"/>
  <p:tag name="ORIGINALWIDTH" val="659.1675"/>
  <p:tag name="LATEXADDIN" val="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\frac{1}{\kappa} \, \ParDeriv{p}{t} = \ParDeriv{v_k}{x_k}&#10;\]&#10;\end{document}"/>
  <p:tag name="IGUANATEXSIZE" val="22"/>
  <p:tag name="IGUANATEXCURSOR" val="363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56.468"/>
  <p:tag name="ORIGINALWIDTH" val="1565.054"/>
  <p:tag name="LATEXADDIN" val="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\frac{\mathbf{M}_{\kappa}}{\Delta t}  \, \bar{p}_{n+1}&#10;=&#10;\frac{\mathbf{M}_{\kappa}}{\Delta t}  \, \bar{p}_{n} + \mathbf{G}\, \bar{v}_{n+1}&#10;\]&#10;\end{document}"/>
  <p:tag name="IGUANATEXSIZE" val="20"/>
  <p:tag name="IGUANATEXCURSOR" val="428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56.468"/>
  <p:tag name="ORIGINALWIDTH" val="1606.299"/>
  <p:tag name="LATEXADDIN" val="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\frac{\mathbf{M}_{\kappa}}{\Delta t}  \, \bar{p}_{n+1}&#10;=&#10;\frac{\mathbf{M}_{\kappa}}{\Delta t}  \, \bar{p}_{n} + \mathbf{G} \, \frac{\bar{u}_{n+1}}{\Delta t}&#10;\]&#10;\end{document}"/>
  <p:tag name="IGUANATEXSIZE" val="20"/>
  <p:tag name="IGUANATEXCURSOR" val="450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16.2354"/>
  <p:tag name="ORIGINALWIDTH" val="1490.064"/>
  <p:tag name="LATEXADDIN" val="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{\mathbf{M}} \, \bar{p}_{n+1}&#10;=&#10;{\mathbf{M}}\, \bar{p}_{n} + \kappa \, \mathbf{G} \, {\bar{u}_{n+1}}&#10;\]&#10;\end{document}"/>
  <p:tag name="IGUANATEXSIZE" val="20"/>
  <p:tag name="IGUANATEXCURSOR" val="377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56.24299"/>
  <p:tag name="ORIGINALWIDTH" val="68.24149"/>
  <p:tag name="LATEXADDIN" val="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n&#10;\]&#10;\end{document}"/>
  <p:tag name="IGUANATEXSIZE" val="20"/>
  <p:tag name="IGUANATEXCURSOR" val="307"/>
  <p:tag name="TRANSPARENCY" val="Verdadero"/>
  <p:tag name="FILENAME" val=""/>
  <p:tag name="LATEXENGINEID" val="0"/>
  <p:tag name="TEMPFOLDER" val="c:\temp\"/>
  <p:tag name="LATEXFORMHEIGHT" val="318"/>
  <p:tag name="LATEXFORMWIDTH" val="460"/>
  <p:tag name="LATEXFORMWRAP" val="Verdadero"/>
  <p:tag name="BITMAPVECTOR" val="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99.2126"/>
  <p:tag name="ORIGINALWIDTH" val="2732.658"/>
  <p:tag name="LATEXADDIN" val="\documentclass{article}&#10;\usepackage{amsmath}&#10;\usepackage{amssymb}&#10;\usepackage{bm}&#10;\usepackage{xcolor}&#10;\pagestyle{empty}&#10;\newcommand{\IntVol}[1]{\int_\Omega {#1} \,d\Omega }&#10;\newcommand{\IntSur}[1]{\int_{\Gamma_t} {#1} \,d\Gamma }&#10;\newcommand{\ParDeriv}[2]{\displaystyle\frac{\partial{#1}}{\partial {#2}}}&#10;\begin{document}&#10;\[&#10;\rho \mathbf{M} &#10;\left(&#10;\frac{\bar{\bm{u}}_{n+1}}{\Delta t^2} - \frac{\bar{\bm{v}}_{n}}{\Delta t}&#10;\right)&#10;= &#10;-\mathbf{G} \bar{\mathbf{p}}_{n+1}&#10;+&#10;\mu \mathbf{L}\frac{\bar{\bm{u}}_{n+1}}{\Delta t}&#10;+&#10;\bar{\mathbf{F}}_{n+1}&#10;\]&#10;\end{document}"/>
  <p:tag name="IGUANATEXSIZE" val="20"/>
  <p:tag name="IGUANATEXCURSOR" val="509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99.2126"/>
  <p:tag name="ORIGINALWIDTH" val="2602.175"/>
  <p:tag name="LATEXADDIN" val="\documentclass{article}&#10;\usepackage{amsmath}&#10;\usepackage{amssymb}&#10;\usepackage{bm}&#10;\usepackage{xcolor}&#10;\pagestyle{empty}&#10;\newcommand{\IntVol}[1]{\int_\Omega {#1} \,d\Omega }&#10;\newcommand{\IntSur}[1]{\int_{\Gamma_t} {#1} \,d\Gamma }&#10;\newcommand{\ParDeriv}[2]{\displaystyle\frac{\partial{#1}}{\partial {#2}}}&#10;\begin{document}&#10;\[&#10;\rho \mathbf{M} &#10;\left(&#10;\frac{\bar{\bm{u}}_{n+1}}{\Delta t^2} - \frac{\bar{\bm{v}}_{n}}{\Delta t}&#10;\right)&#10;= &#10;-\mathbf{G} \bar{\mathbf{p}}_{n+1}&#10;+&#10;\mu \mathbf{L}\frac{\bar{\bm{u}}}{\Delta t}&#10;+&#10;\bar{\mathbf{F}}_{n+1}&#10;\]&#10;\end{document}"/>
  <p:tag name="IGUANATEXSIZE" val="20"/>
  <p:tag name="IGUANATEXCURSOR" val="539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16.2354"/>
  <p:tag name="ORIGINALWIDTH" val="1490.064"/>
  <p:tag name="LATEXADDIN" val="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{\mathbf{M}} \, \bar{p}_{n+1}&#10;=&#10;{\mathbf{M}}\, \bar{p}_{n} + \kappa \, \mathbf{G} \, {\bar{u}_{n+1}}&#10;\]&#10;\end{document}"/>
  <p:tag name="IGUANATEXSIZE" val="20"/>
  <p:tag name="IGUANATEXCURSOR" val="377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78.9651"/>
  <p:tag name="ORIGINALWIDTH" val="2006.749"/>
  <p:tag name="LATEXADDIN" val="\documentclass{article}&#10;\usepackage{amsmath,bm}&#10;\usepackage{amssymb}&#10;\usepackage{xcolor}&#10;\pagestyle{empty}&#10;\newcommand{\IntVol}[1]{\int_\Omega {#1} \,d\Omega }&#10;\newcommand{\IntSur}[1]{\int_{\Gamma_t} {#1} \,d\Gamma }&#10;\newcommand{\ParDeriv}[2]{\displaystyle\frac{\partial{#1}}{\partial {#2}}}&#10;\begin{document}&#10;\[&#10;\ParDeriv{\bm{F}^\mathrm{OOB}}{\bar{\bm{u}}}&#10;=&#10;- \rho \mathbf{M} \ParDeriv{\bar{\dot{\bm{v}}}}{\bar{\bm{u}}} &#10;- \ParDeriv{\mathbf{G}{\bar{\mathbf{p}}}}{\bar{\bm{u}}} &#10;+&#10;\mu \mathbf{L} \ParDeriv{\bar{\bm{v}}}{\bar{\bm{u}}}&#10;\]&#10;\end{document}"/>
  <p:tag name="IGUANATEXSIZE" val="20"/>
  <p:tag name="IGUANATEXCURSOR" val="511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99.2126"/>
  <p:tag name="ORIGINALWIDTH" val="2602.175"/>
  <p:tag name="LATEXADDIN" val="\documentclass{article}&#10;\usepackage{amsmath}&#10;\usepackage{amssymb}&#10;\usepackage{bm}&#10;\usepackage{xcolor}&#10;\pagestyle{empty}&#10;\newcommand{\IntVol}[1]{\int_\Omega {#1} \,d\Omega }&#10;\newcommand{\IntSur}[1]{\int_{\Gamma_t} {#1} \,d\Gamma }&#10;\newcommand{\ParDeriv}[2]{\displaystyle\frac{\partial{#1}}{\partial {#2}}}&#10;\begin{document}&#10;\[&#10;\rho \mathbf{M} &#10;\left(&#10;\frac{\bar{\bm{u}}_{n+1}}{\Delta t^2} - \frac{\bar{\bm{v}}_{n}}{\Delta t}&#10;\right)&#10;= &#10;-\mathbf{G} \bar{\mathbf{p}}_{n+1}&#10;+&#10;\mu \mathbf{L}\frac{\bar{\bm{u}}}{\Delta t}&#10;+&#10;\bar{\mathbf{F}}_{n+1}&#10;\]&#10;\end{document}"/>
  <p:tag name="IGUANATEXSIZE" val="20"/>
  <p:tag name="IGUANATEXCURSOR" val="539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61.7173"/>
  <p:tag name="ORIGINALWIDTH" val="530.1837"/>
  <p:tag name="LATEXADDIN" val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kappa = \ParDeriv{p}{V}V&#10;\]&#10;\end{document}"/>
  <p:tag name="IGUANATEXSIZE" val="22"/>
  <p:tag name="IGUANATEXCURSOR" val="375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60.9674"/>
  <p:tag name="ORIGINALWIDTH" val="530.9336"/>
  <p:tag name="LATEXADDIN" val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delta p = {\kappa} \frac{\delta V}{V} &#10;\]&#10;\end{document}"/>
  <p:tag name="IGUANATEXSIZE" val="22"/>
  <p:tag name="IGUANATEXCURSOR" val="377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84.2145"/>
  <p:tag name="ORIGINALWIDTH" val="884.8893"/>
  <p:tag name="LATEXADDIN" val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delta p = \kappa \int_t \nabla \cdot \bm{v} dt &#10;\]&#10;\end{document}"/>
  <p:tag name="IGUANATEXSIZE" val="22"/>
  <p:tag name="IGUANATEXCURSOR" val="413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320.21"/>
  <p:tag name="ORIGINALWIDTH" val="1088.864"/>
  <p:tag name="LATEXADDIN" val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delta \bar{p} = \kappa \int_{t_n}^{t_{n+1}} \mathbf{G}^\intercal \bar{\bm{v}} dt &#10;\]&#10;\end{document}"/>
  <p:tag name="IGUANATEXSIZE" val="22"/>
  <p:tag name="IGUANATEXCURSOR" val="410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18.4852"/>
  <p:tag name="ORIGINALWIDTH" val="961.3798"/>
  <p:tag name="LATEXADDIN" val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delta \bar{p} \approx \kappa \, \mathbf{G}^\intercal \bar{\bm{v}}_{n+1}  \Delta t &#10;\]&#10;\end{document}"/>
  <p:tag name="IGUANATEXSIZE" val="22"/>
  <p:tag name="IGUANATEXCURSOR" val="449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92.98835"/>
  <p:tag name="ORIGINALWIDTH" val="275.9655"/>
  <p:tag name="LATEXADDIN" val="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n+1&#10;\]&#10;\end{document}"/>
  <p:tag name="IGUANATEXSIZE" val="20"/>
  <p:tag name="IGUANATEXCURSOR" val="309"/>
  <p:tag name="TRANSPARENCY" val="Verdadero"/>
  <p:tag name="FILENAME" val=""/>
  <p:tag name="LATEXENGINEID" val="0"/>
  <p:tag name="TEMPFOLDER" val="c:\temp\"/>
  <p:tag name="LATEXFORMHEIGHT" val="318"/>
  <p:tag name="LATEXFORMWIDTH" val="460"/>
  <p:tag name="LATEXFORMWRAP" val="Verdadero"/>
  <p:tag name="BITMAPVECTOR" val="0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16.2354"/>
  <p:tag name="ORIGINALWIDTH" val="1490.064"/>
  <p:tag name="LATEXADDIN" val="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{\mathbf{M}} \, \bar{p}_{n+1}&#10;=&#10;{\mathbf{M}}\, \bar{p}_{n} + \kappa \, \mathbf{G} \, {\bar{u}_{n+1}}&#10;\]&#10;\end{document}"/>
  <p:tag name="IGUANATEXSIZE" val="20"/>
  <p:tag name="IGUANATEXCURSOR" val="377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17.7353"/>
  <p:tag name="ORIGINALWIDTH" val="833.8958"/>
  <p:tag name="LATEXADDIN" val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bar{p}_{n+1} = \bar{p}_n + \delta \bar{p}&#10;\]&#10;\end{document}"/>
  <p:tag name="IGUANATEXSIZE" val="22"/>
  <p:tag name="IGUANATEXCURSOR" val="408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17.7353"/>
  <p:tag name="ORIGINALWIDTH" val="1159.355"/>
  <p:tag name="LATEXADDIN" val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mathbf{G}\bar{p}_{n+1} = \mathbf{G}\bar{p}_n + \mathbf{G}\delta \bar{p}&#10;\]&#10;\end{document}"/>
  <p:tag name="IGUANATEXSIZE" val="22"/>
  <p:tag name="IGUANATEXCURSOR" val="373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18.4852"/>
  <p:tag name="ORIGINALWIDTH" val="1566.554"/>
  <p:tag name="LATEXADDIN" val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mathbf{G}\bar{p}_{n+1} = \mathbf{G}\bar{p}_n + \mathbf{G} \kappa \, \mathbf{G}^\intercal \bar{\bm{u}}_{n+1}&#10;\]&#10;\end{document}"/>
  <p:tag name="IGUANATEXSIZE" val="22"/>
  <p:tag name="IGUANATEXCURSOR" val="466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61.7173"/>
  <p:tag name="ORIGINALWIDTH" val="818.8976"/>
  <p:tag name="LATEXADDIN" val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ParDeriv{\mathbf{G}{\bar{\mathbf{p}}}}{\bar{\bm{u}}} = \mathbf{G}^\intercal \kappa \, \mathbf{G}&#10;\]&#10;\end{document}"/>
  <p:tag name="IGUANATEXSIZE" val="22"/>
  <p:tag name="IGUANATEXCURSOR" val="442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99.2126"/>
  <p:tag name="ORIGINALWIDTH" val="2602.175"/>
  <p:tag name="LATEXADDIN" val="\documentclass{article}&#10;\usepackage{amsmath}&#10;\usepackage{amssymb}&#10;\usepackage{bm}&#10;\usepackage{xcolor}&#10;\pagestyle{empty}&#10;\newcommand{\IntVol}[1]{\int_\Omega {#1} \,d\Omega }&#10;\newcommand{\IntSur}[1]{\int_{\Gamma_t} {#1} \,d\Gamma }&#10;\newcommand{\ParDeriv}[2]{\displaystyle\frac{\partial{#1}}{\partial {#2}}}&#10;\begin{document}&#10;\[&#10;\rho \mathbf{M} &#10;\left(&#10;\frac{\bar{\bm{u}}_{n+1}}{\Delta t^2} - \frac{\bar{\bm{v}}_{n}}{\Delta t}&#10;\right)&#10;= &#10;-\mathbf{G} \bar{\mathbf{p}}_{n+1}&#10;+&#10;\mu \mathbf{L}\frac{\bar{\bm{u}}}{\Delta t}&#10;+&#10;\bar{\mathbf{F}}_{n+1}&#10;\]&#10;\end{document}"/>
  <p:tag name="IGUANATEXSIZE" val="20"/>
  <p:tag name="IGUANATEXCURSOR" val="539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40.2324"/>
  <p:tag name="ORIGINALWIDTH" val="1558.305"/>
  <p:tag name="LATEXADDIN" val="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{\mathbf{M}}^\mathrm{L} \, \bar{p}_{n+1}&#10;=&#10;{\mathbf{M}}\, \bar{p}_{n} + \kappa \, \mathbf{G} \, {\bar{u}_{n+1}}&#10;\]&#10;\end{document}"/>
  <p:tag name="IGUANATEXSIZE" val="20"/>
  <p:tag name="IGUANATEXCURSOR" val="329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56.468"/>
  <p:tag name="ORIGINALWIDTH" val="1503.562"/>
  <p:tag name="LATEXADDIN" val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mathbf{K} = \rho \frac{\mathbf{M}}{\Delta t^2}&#10;+ \mu \frac{\mathbf{L}}{\Delta t}&#10;+ \kappa\, \mathbf{G}^\intercal  \mathbf{G}&#10;\]&#10;\end{document}"/>
  <p:tag name="IGUANATEXSIZE" val="22"/>
  <p:tag name="IGUANATEXCURSOR" val="447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99.2126"/>
  <p:tag name="ORIGINALWIDTH" val="2602.175"/>
  <p:tag name="LATEXADDIN" val="\documentclass{article}&#10;\usepackage{amsmath}&#10;\usepackage{amssymb}&#10;\usepackage{bm}&#10;\usepackage{xcolor}&#10;\pagestyle{empty}&#10;\newcommand{\IntVol}[1]{\int_\Omega {#1} \,d\Omega }&#10;\newcommand{\IntSur}[1]{\int_{\Gamma_t} {#1} \,d\Gamma }&#10;\newcommand{\ParDeriv}[2]{\displaystyle\frac{\partial{#1}}{\partial {#2}}}&#10;\begin{document}&#10;\[&#10;\rho \mathbf{M} &#10;\left(&#10;\frac{\bar{\bm{u}}_{n+1}}{\Delta t^2} - \frac{\bar{\bm{v}}_{n}}{\Delta t}&#10;\right)&#10;= &#10;-\mathbf{G} \bar{\mathbf{p}}_{n+1}&#10;+&#10;\mu \mathbf{L}\frac{\bar{\bm{u}}}{\Delta t}&#10;+&#10;\bar{\mathbf{F}}_{n+1}&#10;\]&#10;\end{document}"/>
  <p:tag name="IGUANATEXSIZE" val="20"/>
  <p:tag name="IGUANATEXCURSOR" val="539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40.2324"/>
  <p:tag name="ORIGINALWIDTH" val="1558.305"/>
  <p:tag name="LATEXADDIN" val="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{\mathbf{M}}^\mathrm{L} \, \bar{p}_{n+1}&#10;=&#10;{\mathbf{M}}\, \bar{p}_{n} + \kappa \, \mathbf{G} \, {\bar{u}_{n+1}}&#10;\]&#10;\end{document}"/>
  <p:tag name="IGUANATEXSIZE" val="20"/>
  <p:tag name="IGUANATEXCURSOR" val="329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90.73866"/>
  <p:tag name="ORIGINALWIDTH" val="139.4826"/>
  <p:tag name="LATEXADDIN" val="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\Delta t&#10;\]&#10;\end{document}"/>
  <p:tag name="IGUANATEXSIZE" val="20"/>
  <p:tag name="IGUANATEXCURSOR" val="314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31.9835"/>
  <p:tag name="ORIGINALWIDTH" val="1127.859"/>
  <p:tag name="LATEXADDIN" val="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\bar{p}_{n+1} = \bar{p}_n + { \Delta t } \: \bar{\dot{p}}_{n+1}   &#10;\]&#10;\end{document}"/>
  <p:tag name="IGUANATEXSIZE" val="24"/>
  <p:tag name="IGUANATEXCURSOR" val="363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34.2332"/>
  <p:tag name="ORIGINALWIDTH" val="2078.74"/>
  <p:tag name="LATEXADDIN" val="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\bar{v}_{n+1} = \bar{v}_n + (1-\gamma) \: \Delta t \: \bar{\dot{v}}_n - \gamma \: \Delta t \: \bar{\dot{v}}_{n+1}&#10;\]&#10;\end{document}"/>
  <p:tag name="IGUANATEXSIZE" val="24"/>
  <p:tag name="IGUANATEXCURSOR" val="413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52.7184"/>
  <p:tag name="ORIGINALWIDTH" val="2709.411"/>
  <p:tag name="LATEXADDIN" val="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\bar{x}_{n+1} = \bar{x}_n + \Delta t \: \bar{v}_n + (\frac{1}{2}-\beta) \: \Delta t^2 \: \bar{\dot{v}}_n + \beta \: \Delta t^2 \: \bar{\dot{v}}_{n+1}&#10;\]&#10;\end{document}"/>
  <p:tag name="IGUANATEXSIZE" val="24"/>
  <p:tag name="IGUANATEXCURSOR" val="329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56.24299"/>
  <p:tag name="ORIGINALWIDTH" val="68.24149"/>
  <p:tag name="LATEXADDIN" val="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n&#10;\]&#10;\end{document}"/>
  <p:tag name="IGUANATEXSIZE" val="20"/>
  <p:tag name="IGUANATEXCURSOR" val="307"/>
  <p:tag name="TRANSPARENCY" val="Verdadero"/>
  <p:tag name="FILENAME" val=""/>
  <p:tag name="LATEXENGINEID" val="0"/>
  <p:tag name="TEMPFOLDER" val="c:\temp\"/>
  <p:tag name="LATEXFORMHEIGHT" val="318"/>
  <p:tag name="LATEXFORMWIDTH" val="460"/>
  <p:tag name="LATEXFORMWRAP" val="Verdadero"/>
  <p:tag name="BITMAPVECTOR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78.2152"/>
  <p:tag name="ORIGINALWIDTH" val="659.1675"/>
  <p:tag name="LATEXADDIN" val="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\frac{1}{\kappa} \, \ParDeriv{p}{t} = \ParDeriv{v_k}{x_k}&#10;\]&#10;\end{document}"/>
  <p:tag name="IGUANATEXSIZE" val="24"/>
  <p:tag name="IGUANATEXCURSOR" val="363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92.98835"/>
  <p:tag name="ORIGINALWIDTH" val="275.9655"/>
  <p:tag name="LATEXADDIN" val="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n+1&#10;\]&#10;\end{document}"/>
  <p:tag name="IGUANATEXSIZE" val="20"/>
  <p:tag name="IGUANATEXCURSOR" val="309"/>
  <p:tag name="TRANSPARENCY" val="Verdadero"/>
  <p:tag name="FILENAME" val=""/>
  <p:tag name="LATEXENGINEID" val="0"/>
  <p:tag name="TEMPFOLDER" val="c:\temp\"/>
  <p:tag name="LATEXFORMHEIGHT" val="318"/>
  <p:tag name="LATEXFORMWIDTH" val="460"/>
  <p:tag name="LATEXFORMWRAP" val="Verdadero"/>
  <p:tag name="BITMAPVECTOR" val="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90.73866"/>
  <p:tag name="ORIGINALWIDTH" val="139.4826"/>
  <p:tag name="LATEXADDIN" val="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\Delta t&#10;\]&#10;\end{document}"/>
  <p:tag name="IGUANATEXSIZE" val="20"/>
  <p:tag name="IGUANATEXCURSOR" val="314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90.2137"/>
  <p:tag name="ORIGINALWIDTH" val="2063.742"/>
  <p:tag name="LATEXADDIN" val="\documentclass{article}&#10;\usepackage{amsmath}&#10;\usepackage{amssymb}&#10;\usepackage{bm}&#10;\usepackage{xcolor}&#10;\definecolor{r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bar{\dot{v}}_{n+1} = \frac{1}{\gamma \: \Delta t } \: (\bar{v}_{{\color{rred}n+1}} - \bar{v}_n ) -  \frac{(1-\gamma)}{\gamma} \: \bar{\dot{v}}_n &#10;\]&#10;\end{document}"/>
  <p:tag name="IGUANATEXSIZE" val="24"/>
  <p:tag name="IGUANATEXCURSOR" val="510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84.9644"/>
  <p:tag name="ORIGINALWIDTH" val="2993.626"/>
  <p:tag name="LATEXADDIN" val="\documentclass{article}&#10;\usepackage{amsmath}&#10;\usepackage{amssymb}&#10;\usepackage{bm}&#10;\usepackage{xcolor}&#10;\definecolor{r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bar{x}_{n+1} = \bar{x}_n + \Delta t \: \frac{\gamma - \beta}{\gamma} \: \bar{v}_n &#10;+ &#10;\Delta t \: \frac{\beta}{\gamma} {\bar{v}_{{\color{rred}n+1}}} &#10;+ &#10;\Delta t^2 \: \frac{\gamma - 2\beta}{2\gamma} \: \bar{\dot{v}}_{n}&#10;\]&#10;\end{document}"/>
  <p:tag name="IGUANATEXSIZE" val="24"/>
  <p:tag name="IGUANATEXCURSOR" val="447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44.4695"/>
  <p:tag name="ORIGINALWIDTH" val="980.8774"/>
  <p:tag name="LATEXADDIN" val="\documentclass{article}&#10;\usepackage{amsmath}&#10;\usepackage{amssymb}&#10;\usepackage{bm}&#10;\usepackage{xcolor}&#10;\definecolor{r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bar{\dot{p}}_{n+1} = \frac{{\bar{p}_{{\color{rred}n+1}}} - \bar{p}_n} { \Delta t } &#10;\]&#10;\end{document}"/>
  <p:tag name="IGUANATEXSIZE" val="24"/>
  <p:tag name="IGUANATEXCURSOR" val="437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13.2358"/>
  <p:tag name="ORIGINALWIDTH" val="2665.917"/>
  <p:tag name="LATEXADDIN" val="\documentclass{article}&#10;\usepackage{amsmath}&#10;\usepackage{amssymb}&#10;\usepackage{xcolor}&#10;\definecolor{rred}{rgb}{0.8, 0.25, 0.33}&#10;\usepackage{bm}&#10;\pagestyle{empty}&#10;\newcommand{\IntVol}[1]{\int_\Omega {#1} \,d\Omega }&#10;\newcommand{\IntSur}[1]{\int_{\Gamma_t} {#1} \,d\Gamma }&#10;\newcommand{\ParDeriv}[2]{\displaystyle\frac{\partial{#1}}{\partial {#2}}}&#10;\begin{document}&#10;From time step $n$ to $\color{rred}n+1$, with time interval $\Delta t$&#10;\end{document}"/>
  <p:tag name="IGUANATEXSIZE" val="20"/>
  <p:tag name="IGUANATEXCURSOR" val="397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25.2343"/>
  <p:tag name="ORIGINALWIDTH" val="1620.547"/>
  <p:tag name="LATEXADDIN" val="\documentclass{article}&#10;\usepackage{amsmath}&#10;\usepackage{amssymb}&#10;\usepackage{xcolor}&#10;\definecolor{rred}{rgb}{0.8, 0.25, 0.33}&#10;\usepackage{bm}&#10;\pagestyle{empty}&#10;\newcommand{\IntVol}[1]{\int_\Omega {#1} \,d\Omega }&#10;\newcommand{\IntSur}[1]{\int_{\Gamma_t} {#1} \,d\Gamma }&#10;\newcommand{\ParDeriv}[2]{\displaystyle\frac{\partial{#1}}{\partial {#2}}}&#10;\begin{document}&#10;1) Set time step $\color{rred}n+1$ and $\Delta t$&#10;\end{document}"/>
  <p:tag name="IGUANATEXSIZE" val="20"/>
  <p:tag name="IGUANATEXCURSOR" val="392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25.2343"/>
  <p:tag name="ORIGINALWIDTH" val="2750.656"/>
  <p:tag name="LATEXADDIN" val="\documentclass{article}&#10;\usepackage{amsmath}&#10;\usepackage{amssymb}&#10;\usepackage{xcolor}&#10;\definecolor{rred}{rgb}{0.8, 0.25, 0.33}&#10;\usepackage{bm}&#10;\pagestyle{empty}&#10;\newcommand{\IntVol}[1]{\int_\Omega {#1} \,d\Omega }&#10;\newcommand{\IntSur}[1]{\int_{\Gamma_t} {#1} \,d\Gamma }&#10;\newcommand{\ParDeriv}[2]{\displaystyle\frac{\partial{#1}}{\partial {#2}}}&#10;\begin{document}&#10;2) Predict the new velocities and pressure at $\color{rred} n+1$&#10;\end{document}"/>
  <p:tag name="IGUANATEXSIZE" val="20"/>
  <p:tag name="IGUANATEXCURSOR" val="418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25.2343"/>
  <p:tag name="ORIGINALWIDTH" val="1441.32"/>
  <p:tag name="LATEXADDIN" val="\documentclass{article}&#10;\usepackage{amsmath}&#10;\usepackage{amssymb}&#10;\usepackage{xcolor}&#10;\usepackage{bm}&#10;\pagestyle{empty}&#10;\newcommand{\IntVol}[1]{\int_\Omega {#1} \,d\Omega }&#10;\newcommand{\IntSur}[1]{\int_{\Gamma_t} {#1} \,d\Gamma }&#10;\newcommand{\ParDeriv}[2]{\displaystyle\frac{\partial{#1}}{\partial {#2}}}&#10;\begin{document}&#10;3) Set iteration counter ($i$)&#10;\end{document}"/>
  <p:tag name="IGUANATEXSIZE" val="20"/>
  <p:tag name="IGUANATEXCURSOR" val="352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34.2332"/>
  <p:tag name="ORIGINALWIDTH" val="2078.74"/>
  <p:tag name="LATEXADDIN" val="\documentclass{article}&#10;\usepackage{amsmath}&#10;\usepackage{amssymb}&#10;\usepackage{bm}&#10;\usepackage{xcolor}&#10;\pagestyle{empty}&#10;\definecolor{rred}{rgb}{0.8, 0.25, 0.33}&#10;\newcommand{\IntVol}[1]{\int_\Omega {#1} \,d\Omega }&#10;\newcommand{\IntSur}[1]{\int_{\Gamma_t} {#1} \,d\Gamma }&#10;\newcommand{\ParDeriv}[2]{\displaystyle\frac{\partial{#1}}{\partial {#2}}}&#10;\begin{document}&#10;\[ &#10;\bar{v}_{\color{rred}n+1} = \bar{v}_n + (1-\gamma) \: \Delta t \: \bar{\dot{v}}_{n} - \gamma \: \Delta t \: \bar{\dot{v}}_{\color{rred}n+1}&#10;\]&#10;\end{document}"/>
  <p:tag name="IGUANATEXSIZE" val="22"/>
  <p:tag name="IGUANATEXCURSOR" val="488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78.2152"/>
  <p:tag name="ORIGINALWIDTH" val="659.1675"/>
  <p:tag name="LATEXADDIN" val="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\frac{1}{\kappa} \, \ParDeriv{p}{t} = \ParDeriv{v_k}{x_k}&#10;\]&#10;\end{document}"/>
  <p:tag name="IGUANATEXSIZE" val="24"/>
  <p:tag name="IGUANATEXCURSOR" val="363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52.7184"/>
  <p:tag name="ORIGINALWIDTH" val="2709.411"/>
  <p:tag name="LATEXADDIN" val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bar{x}_{\color{red}n+1} = \bar{x}_n + \Delta t \: \bar{v}_n + (\frac{1}{2}-\beta) \: \Delta t^2 \: \bar{\dot{v}}_n + \beta \: \Delta t^2 \: \bar{\dot{v}}_{\color{red}n+1}&#10;\]&#10;\end{document}"/>
  <p:tag name="IGUANATEXSIZE" val="22"/>
  <p:tag name="IGUANATEXCURSOR" val="520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16.9854"/>
  <p:tag name="ORIGINALWIDTH" val="464.9419"/>
  <p:tag name="LATEXADDIN" val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bar{p}_{\color{red}n+1} = \, ?&#10;\]&#10;\end{document}"/>
  <p:tag name="IGUANATEXSIZE" val="22"/>
  <p:tag name="IGUANATEXCURSOR" val="373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31.9835"/>
  <p:tag name="ORIGINALWIDTH" val="474.6906"/>
  <p:tag name="LATEXADDIN" val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bar{\dot{v}}_{\color{red}n+1} = 0&#10;\]&#10;\end{document}"/>
  <p:tag name="IGUANATEXSIZE" val="22"/>
  <p:tag name="IGUANATEXCURSOR" val="379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435.6955"/>
  <p:tag name="ORIGINALWIDTH" val="668.9164"/>
  <p:tag name="LATEXADDIN" val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begin{equation} \nonumber&#10;\begin{split}&#10;\bar{v}^{(i)}_{\color{red}n+1} &amp; = \bar{v}_{\color{red}n+1} \\[0.7ex]&#10;\bar{p}^{(i)}_{\color{red}n+1} &amp; = \bar{p}_{\color{red}n+1}&#10;\end{split}&#10;\end{equation}&#10;\end{document}"/>
  <p:tag name="IGUANATEXSIZE" val="22"/>
  <p:tag name="IGUANATEXCURSOR" val="445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25.2343"/>
  <p:tag name="ORIGINALWIDTH" val="1441.32"/>
  <p:tag name="LATEXADDIN" val="\documentclass{article}&#10;\usepackage{amsmath}&#10;\usepackage{amssymb}&#10;\usepackage{xcolor}&#10;\usepackage{bm}&#10;\pagestyle{empty}&#10;\newcommand{\IntVol}[1]{\int_\Omega {#1} \,d\Omega }&#10;\newcommand{\IntSur}[1]{\int_{\Gamma_t} {#1} \,d\Gamma }&#10;\newcommand{\ParDeriv}[2]{\displaystyle\frac{\partial{#1}}{\partial {#2}}}&#10;\begin{document}&#10;3) Set iteration counter ($i$)&#10;\end{document}"/>
  <p:tag name="IGUANATEXSIZE" val="20"/>
  <p:tag name="IGUANATEXCURSOR" val="352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25.2343"/>
  <p:tag name="ORIGINALWIDTH" val="2617.923"/>
  <p:tag name="LATEXADDIN" val="\documentclass{article}&#10;\usepackage{amsmath}&#10;\usepackage{amssymb}&#10;\usepackage{xcolor}&#10;\usepackage{bm}&#10;\pagestyle{empty}&#10;\newcommand{\IntVol}[1]{\int_\Omega {#1} \,d\Omega }&#10;\newcommand{\IntSur}[1]{\int_{\Gamma_t} {#1} \,d\Gamma }&#10;\newcommand{\ParDeriv}[2]{\displaystyle\frac{\partial{#1}}{\partial {#2}}}&#10;\begin{document}&#10;4) Compute kinematic variables using Newmark&#10;\end{document}"/>
  <p:tag name="IGUANATEXSIZE" val="20"/>
  <p:tag name="IGUANATEXCURSOR" val="366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90.2137"/>
  <p:tag name="ORIGINALWIDTH" val="2063.742"/>
  <p:tag name="LATEXADDIN" val="\documentclass{article}&#10;\usepackage{amsmath}&#10;\usepackage{amssymb}&#10;\usepackage{bm}&#10;\usepackage{xcolor}&#10;\definecolor{r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bar{\dot{v}}^{(i)}_{n+1} = \frac{1}{\gamma \: \Delta t } \: (\bar{v}^{(i)}_{{n+1}} - \bar{v}_n ) -  \frac{(1-\gamma)}{\gamma} \: \bar{\dot{v}}_n &#10;\]&#10;\end{document}"/>
  <p:tag name="IGUANATEXSIZE" val="22"/>
  <p:tag name="IGUANATEXCURSOR" val="445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84.9644"/>
  <p:tag name="ORIGINALWIDTH" val="2993.626"/>
  <p:tag name="LATEXADDIN" val="\documentclass{article}&#10;\usepackage{amsmath}&#10;\usepackage{amssymb}&#10;\usepackage{bm}&#10;\usepackage{xcolor}&#10;\definecolor{r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bar{x}^{(i)}_{n+1} = \bar{x}_n + \Delta t \: \frac{\gamma - \beta}{\gamma} \: \bar{v}_n &#10;+ &#10;\Delta t \: \frac{\beta}{\gamma} {\bar{{v}}^{(i)}_{{n+1}}} &#10;+ &#10;\Delta t^2 \: \frac{\gamma - 2\beta}{2\gamma} \: \bar{\dot{v}}_{n}&#10;\]&#10;\end{document}"/>
  <p:tag name="IGUANATEXSIZE" val="22"/>
  <p:tag name="IGUANATEXCURSOR" val="512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25.2343"/>
  <p:tag name="ORIGINALWIDTH" val="1319.835"/>
  <p:tag name="LATEXADDIN" val="\documentclass{article}&#10;\usepackage{amsmath}&#10;\usepackage{amssymb}&#10;\usepackage{xcolor}&#10;\usepackage{bm}&#10;\pagestyle{empty}&#10;\newcommand{\IntVol}[1]{\int_\Omega {#1} \,d\Omega }&#10;\newcommand{\IntSur}[1]{\int_{\Gamma_t} {#1} \,d\Gamma }&#10;\newcommand{\ParDeriv}[2]{\displaystyle\frac{\partial{#1}}{\partial {#2}}}&#10;\begin{document}&#10;5) Compute the residual &#10;\end{document}"/>
  <p:tag name="IGUANATEXSIZE" val="20"/>
  <p:tag name="IGUANATEXCURSOR" val="346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73.2283"/>
  <p:tag name="ORIGINALWIDTH" val="1955.756"/>
  <p:tag name="LATEXADDIN" val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F^{\mathrm{OOB}(i)}_{n+1} &#10;= &#10;F^{\mathrm{dyn}(i)}_{n+1} + F^{\mathrm{int}(i)}_{n+1} - F^{\mathrm{ext}(i)}_{n+1}&#10;\]&#10;\end{document}"/>
  <p:tag name="IGUANATEXSIZE" val="22"/>
  <p:tag name="IGUANATEXCURSOR" val="477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85.7143"/>
  <p:tag name="ORIGINALWIDTH" val="527.934"/>
  <p:tag name="LATEXADDIN" val="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K = \rho \; \ParDeriv{p}{\rho}&#10;\]&#10;\end{document}"/>
  <p:tag name="IGUANATEXSIZE" val="24"/>
  <p:tag name="IGUANATEXCURSOR" val="335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24.222"/>
  <p:tag name="ORIGINALWIDTH" val="1661.042"/>
  <p:tag name="LATEXADDIN" val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F^{\mathrm{dyn}(i)}_{n+1} =&#10;F^{\mathrm{dyn}(i)}_{n+1}&#10;\left(&#10;\bar{x}^{(i)}_{n+1},\, &#10;\bar{\dot{v}}^{(i)}_{n+1}&#10;\right)&#10;\]&#10;\end{document}"/>
  <p:tag name="IGUANATEXSIZE" val="22"/>
  <p:tag name="IGUANATEXCURSOR" val="464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24.222"/>
  <p:tag name="ORIGINALWIDTH" val="2341.957"/>
  <p:tag name="LATEXADDIN" val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F^{\mathrm{int}(i)}_{n+1} =&#10;F^{\mathrm{int}(i)}_{n+1}&#10;\left(&#10;\bar{x}^{(i)}_{n+1},\, \sigma^{(i)}_{n+1} &#10;\left(&#10;\bar{v}^{(i)}_{n+1},\, \bar{p}^{(i)}_{n+1}&#10;\right)&#10;\right)&#10;\]&#10;\end{document}"/>
  <p:tag name="IGUANATEXSIZE" val="22"/>
  <p:tag name="IGUANATEXCURSOR" val="500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87.73905"/>
  <p:tag name="ORIGINALWIDTH" val="313.4608"/>
  <p:tag name="LATEXADDIN" val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where&#10;\end{document}"/>
  <p:tag name="IGUANATEXSIZE" val="22"/>
  <p:tag name="IGUANATEXCURSOR" val="367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24.222"/>
  <p:tag name="ORIGINALWIDTH" val="1277.09"/>
  <p:tag name="LATEXADDIN" val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F^{\mathrm{ext}(i)}_{n+1} =&#10;F^{\mathrm{ext}(i)}_{n+1}&#10;\left(&#10;\bar{x}^{(i)}_{n+1} &#10;\right)&#10;\]&#10;\end{document}"/>
  <p:tag name="IGUANATEXSIZE" val="22"/>
  <p:tag name="IGUANATEXCURSOR" val="446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25.2343"/>
  <p:tag name="ORIGINALWIDTH" val="1502.062"/>
  <p:tag name="LATEXADDIN" val="\documentclass{article}&#10;\usepackage{amsmath}&#10;\usepackage{amssymb}&#10;\usepackage{xcolor}&#10;\usepackage{bm}&#10;\pagestyle{empty}&#10;\newcommand{\IntVol}[1]{\int_\Omega {#1} \,d\Omega }&#10;\newcommand{\IntSur}[1]{\int_{\Gamma_t} {#1} \,d\Gamma }&#10;\newcommand{\ParDeriv}[2]{\displaystyle\frac{\partial{#1}}{\partial {#2}}}&#10;\begin{document}&#10;6) Compute tangent matrix&#10;\end{document}"/>
  <p:tag name="IGUANATEXSIZE" val="20"/>
  <p:tag name="IGUANATEXCURSOR" val="347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25.2343"/>
  <p:tag name="ORIGINALWIDTH" val="1726.284"/>
  <p:tag name="LATEXADDIN" val="\documentclass{article}&#10;\usepackage{amsmath}&#10;\usepackage{amssymb}&#10;\usepackage{xcolor}&#10;\usepackage{bm}&#10;\pagestyle{empty}&#10;\newcommand{\IntVol}[1]{\int_\Omega {#1} \,d\Omega }&#10;\newcommand{\IntSur}[1]{\int_{\Gamma_t} {#1} \,d\Gamma }&#10;\newcommand{\ParDeriv}[2]{\displaystyle\frac{\partial{#1}}{\partial {#2}}}&#10;\begin{document}&#10;7) Compute velocity increments&#10;\end{document}"/>
  <p:tag name="IGUANATEXSIZE" val="20"/>
  <p:tag name="IGUANATEXCURSOR" val="352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25.2343"/>
  <p:tag name="ORIGINALWIDTH" val="1733.033"/>
  <p:tag name="LATEXADDIN" val="\documentclass{article}&#10;\usepackage{amsmath}&#10;\usepackage{amssymb}&#10;\usepackage{xcolor}&#10;\usepackage{bm}&#10;\pagestyle{empty}&#10;\newcommand{\IntVol}[1]{\int_\Omega {#1} \,d\Omega }&#10;\newcommand{\IntSur}[1]{\int_{\Gamma_t} {#1} \,d\Gamma }&#10;\newcommand{\ParDeriv}[2]{\displaystyle\frac{\partial{#1}}{\partial {#2}}}&#10;\begin{document}&#10;9) Compute the nodal pressures&#10;\end{document}"/>
  <p:tag name="IGUANATEXSIZE" val="20"/>
  <p:tag name="IGUANATEXCURSOR" val="352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27.4841"/>
  <p:tag name="ORIGINALWIDTH" val="1852.268"/>
  <p:tag name="LATEXADDIN" val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mathbf{K}^{(i)} = \mathbf{K}^{\mathrm{dyn}(i)} + \mathbf{K}^{\mathrm{geo}(i)} +\mathbf{K}^{\mathrm{mat}(i)}&#10;\]&#10;\end{document}"/>
  <p:tag name="IGUANATEXSIZE" val="22"/>
  <p:tag name="IGUANATEXCURSOR" val="469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18.4852"/>
  <p:tag name="ORIGINALWIDTH" val="984.627"/>
  <p:tag name="LATEXADDIN" val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mathbf{K}^{(i)} \Delta \bar{v} = F^{\mathrm{OOB}(i)}&#10;\]&#10;\end{document}"/>
  <p:tag name="IGUANATEXSIZE" val="22"/>
  <p:tag name="IGUANATEXCURSOR" val="397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25.2343"/>
  <p:tag name="ORIGINALWIDTH" val="1985.002"/>
  <p:tag name="LATEXADDIN" val="\documentclass{article}&#10;\usepackage{amsmath}&#10;\usepackage{amssymb}&#10;\usepackage{xcolor}&#10;\usepackage{bm}&#10;\pagestyle{empty}&#10;\newcommand{\IntVol}[1]{\int_\Omega {#1} \,d\Omega }&#10;\newcommand{\IntSur}[1]{\int_{\Gamma_t} {#1} \,d\Gamma }&#10;\newcommand{\ParDeriv}[2]{\displaystyle\frac{\partial{#1}}{\partial {#2}}}&#10;\begin{document}&#10;8) Update velocities and coordinates&#10;\end{document}"/>
  <p:tag name="IGUANATEXSIZE" val="20"/>
  <p:tag name="IGUANATEXCURSOR" val="347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998.8751"/>
  <p:tag name="ORIGINALWIDTH" val="1201.35"/>
  <p:tag name="LATEXADDIN" val="\documentclass{article}&#10;\usepackage{amsmath,bm}&#10;\usepackage{amssymb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begin{minipage}[c]{4cm}&#10;\begin{equation}&#10;\ParDeriv{\rho}{t} + \rho \nabla \cdot \bm{v} = 0&#10;\end{equation}&#10;\begin{equation}&#10;\kappa =  \rho c^2&#10;\end{equation}&#10;&#10;\begin{equation}&#10;\ParDeriv{\rho}{t} = -\frac{1}{c^2}\ParDeriv{p}{t}&#10;\end{equation}&#10;\end{minipage}&#10;\end{document}&#10;"/>
  <p:tag name="IGUANATEXSIZE" val="22"/>
  <p:tag name="IGUANATEXCURSOR" val="547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73.2283"/>
  <p:tag name="ORIGINALWIDTH" val="1041.62"/>
  <p:tag name="LATEXADDIN" val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bar{v}^{(i+1)}_{n+1} = \bar{v}_{n+1}^{(i)} + \Delta \bar{v}&#10;\]&#10;\end{document}"/>
  <p:tag name="IGUANATEXSIZE" val="22"/>
  <p:tag name="IGUANATEXCURSOR" val="380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58.7177"/>
  <p:tag name="ORIGINALWIDTH" val="1630.296"/>
  <p:tag name="LATEXADDIN" val="\documentclass{article}&#10;\usepackage{amsmath}&#10;\usepackage{amssymb}&#10;\usepackage{bm}&#10;\usepackage{xcolor}&#10;\definecolor{r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bar{x}^{(i+1)}_{n+1} = \bar{x}_n + \frac{\Delta t}{2}  \left( &#10;{\bar{{v}}^{(i)}_{{n+1}}}-\bar{v}_n \right) &#10;\]&#10;\end{document}"/>
  <p:tag name="IGUANATEXSIZE" val="22"/>
  <p:tag name="IGUANATEXCURSOR" val="380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25.2343"/>
  <p:tag name="ORIGINALWIDTH" val="1002.625"/>
  <p:tag name="LATEXADDIN" val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($\beta = 1/4$, $\gamma=1/2$)&#10;\end{document}"/>
  <p:tag name="IGUANATEXSIZE" val="22"/>
  <p:tag name="IGUANATEXCURSOR" val="391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54.2182"/>
  <p:tag name="ORIGINALWIDTH" val="1835.021"/>
  <p:tag name="LATEXADDIN" val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frac{1}{\Delta t} \: \mathbf{M}_\kappa \: \bar{p}_{n+1}^{(i+1)} = &#10;\mathbf{Q}^\intercal \, \bar{v}_{n+1}^{(i+1)} + \mathbf{g}(\bar{p}_{n})&#10;\]&#10;\end{document}"/>
  <p:tag name="IGUANATEXSIZE" val="22"/>
  <p:tag name="IGUANATEXCURSOR" val="465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78.2152"/>
  <p:tag name="ORIGINALWIDTH" val="965.1294"/>
  <p:tag name="LATEXADDIN" val="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from &#10;$ &#10;\displaystyle\frac{1}{\kappa} \, \ParDeriv{p}{t} = \ParDeriv{v_k}{x_k}&#10;$&#10;\end{document}"/>
  <p:tag name="IGUANATEXSIZE" val="22"/>
  <p:tag name="IGUANATEXCURSOR" val="324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25.2343"/>
  <p:tag name="ORIGINALWIDTH" val="2323.959"/>
  <p:tag name="LATEXADDIN" val="\documentclass{article}&#10;\usepackage{amsmath}&#10;\usepackage{amssymb}&#10;\usepackage{xcolor}&#10;\usepackage{bm}&#10;\pagestyle{empty}&#10;\newcommand{\IntVol}[1]{\int_\Omega {#1} \,d\Omega }&#10;\newcommand{\IntSur}[1]{\int_{\Gamma_t} {#1} \,d\Gamma }&#10;\newcommand{\ParDeriv}[2]{\displaystyle\frac{\partial{#1}}{\partial {#2}}}&#10;\begin{document}&#10;10) Compute the updated stress meassures&#10;\end{document}"/>
  <p:tag name="IGUANATEXSIZE" val="20"/>
  <p:tag name="IGUANATEXCURSOR" val="362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24.222"/>
  <p:tag name="ORIGINALWIDTH" val="1737.533"/>
  <p:tag name="LATEXADDIN" val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bm{\sigma}^{(i+1)}_{n+1} = p^{(i+1)}_{n+1} \, \mathbf{I} + \bm{\sigma}^{\mathrm{dev}}&#10;\left(&#10;\bar{v}^{(i+1)}_{n+1}&#10;\right) &#10;\]&#10;\end{document}"/>
  <p:tag name="IGUANATEXSIZE" val="22"/>
  <p:tag name="IGUANATEXCURSOR" val="395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25.2343"/>
  <p:tag name="ORIGINALWIDTH" val="1220.847"/>
  <p:tag name="LATEXADDIN" val="\documentclass{article}&#10;\usepackage{amsmath}&#10;\usepackage{amssymb}&#10;\usepackage{xcolor}&#10;\usepackage{bm}&#10;\pagestyle{empty}&#10;\newcommand{\IntVol}[1]{\int_\Omega {#1} \,d\Omega }&#10;\newcommand{\IntSur}[1]{\int_{\Gamma_t} {#1} \,d\Gamma }&#10;\newcommand{\ParDeriv}[2]{\displaystyle\frac{\partial{#1}}{\partial {#2}}}&#10;\begin{document}&#10;11) Check convergence&#10;\end{document}"/>
  <p:tag name="IGUANATEXSIZE" val="20"/>
  <p:tag name="IGUANATEXCURSOR" val="343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73.2283"/>
  <p:tag name="ORIGINALWIDTH" val="2333.708"/>
  <p:tag name="LATEXADDIN" val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F^{\mathrm{OOB}(i+1)}_{n+1} &#10;= &#10;F^{\mathrm{dyn}(i+1)}_{n+1} + F^{\mathrm{int}(i)}_{n+1} - F^{\mathrm{ext}(i+1)}_{n+1}&#10;\]&#10;\end{document}"/>
  <p:tag name="IGUANATEXSIZE" val="22"/>
  <p:tag name="IGUANATEXCURSOR" val="475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25.2343"/>
  <p:tag name="ORIGINALWIDTH" val="1502.062"/>
  <p:tag name="LATEXADDIN" val="\documentclass{article}&#10;\usepackage{amsmath}&#10;\usepackage{amssymb}&#10;\usepackage{xcolor}&#10;\usepackage{bm}&#10;\pagestyle{empty}&#10;\newcommand{\IntVol}[1]{\int_\Omega {#1} \,d\Omega }&#10;\newcommand{\IntSur}[1]{\int_{\Gamma_t} {#1} \,d\Gamma }&#10;\newcommand{\ParDeriv}[2]{\displaystyle\frac{\partial{#1}}{\partial {#2}}}&#10;\begin{document}&#10;6) Compute tangent matrix&#10;\end{document}"/>
  <p:tag name="IGUANATEXSIZE" val="20"/>
  <p:tag name="IGUANATEXCURSOR" val="347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25.2343"/>
  <p:tag name="ORIGINALWIDTH" val="1300.338"/>
  <p:tag name="LATEXADDIN" val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... From (1), (2) and (3)&#10;\end{document}"/>
  <p:tag name="IGUANATEXSIZE" val="20"/>
  <p:tag name="IGUANATEXCURSOR" val="371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25.2343"/>
  <p:tag name="ORIGINALWIDTH" val="1733.033"/>
  <p:tag name="LATEXADDIN" val="\documentclass{article}&#10;\usepackage{amsmath}&#10;\usepackage{amssymb}&#10;\usepackage{xcolor}&#10;\usepackage{bm}&#10;\pagestyle{empty}&#10;\newcommand{\IntVol}[1]{\int_\Omega {#1} \,d\Omega }&#10;\newcommand{\IntSur}[1]{\int_{\Gamma_t} {#1} \,d\Gamma }&#10;\newcommand{\ParDeriv}[2]{\displaystyle\frac{\partial{#1}}{\partial {#2}}}&#10;\begin{document}&#10;9) Compute the nodal pressures&#10;\end{document}"/>
  <p:tag name="IGUANATEXSIZE" val="20"/>
  <p:tag name="IGUANATEXCURSOR" val="352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25.2343"/>
  <p:tag name="ORIGINALWIDTH" val="2323.959"/>
  <p:tag name="LATEXADDIN" val="\documentclass{article}&#10;\usepackage{amsmath}&#10;\usepackage{amssymb}&#10;\usepackage{xcolor}&#10;\usepackage{bm}&#10;\pagestyle{empty}&#10;\newcommand{\IntVol}[1]{\int_\Omega {#1} \,d\Omega }&#10;\newcommand{\IntSur}[1]{\int_{\Gamma_t} {#1} \,d\Gamma }&#10;\newcommand{\ParDeriv}[2]{\displaystyle\frac{\partial{#1}}{\partial {#2}}}&#10;\begin{document}&#10;10) Compute the updated stress meassures&#10;\end{document}"/>
  <p:tag name="IGUANATEXSIZE" val="20"/>
  <p:tag name="IGUANATEXCURSOR" val="362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25.2343"/>
  <p:tag name="ORIGINALWIDTH" val="2952.381"/>
  <p:tag name="LATEXADDIN" val="\documentclass{article}&#10;\usepackage{amsmath}&#10;\usepackage{amssymb}&#10;\usepackage{xcolor}&#10;\usepackage{bm}&#10;\pagestyle{empty}&#10;\newcommand{\IntVol}[1]{\int_\Omega {#1} \,d\Omega }&#10;\newcommand{\IntSur}[1]{\int_{\Gamma_t} {#1} \,d\Gamma }&#10;\newcommand{\ParDeriv}[2]{\displaystyle\frac{\partial{#1}}{\partial {#2}}}&#10;\begin{document}&#10;11) Check convergence (true: go to 13, false: go to 12)&#10;\end{document}"/>
  <p:tag name="IGUANATEXSIZE" val="20"/>
  <p:tag name="IGUANATEXCURSOR" val="376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25.2343"/>
  <p:tag name="ORIGINALWIDTH" val="1620.547"/>
  <p:tag name="LATEXADDIN" val="\documentclass{article}&#10;\usepackage{amsmath}&#10;\usepackage{amssymb}&#10;\usepackage{xcolor}&#10;\definecolor{rred}{rgb}{0.8, 0.25, 0.33}&#10;\usepackage{bm}&#10;\pagestyle{empty}&#10;\newcommand{\IntVol}[1]{\int_\Omega {#1} \,d\Omega }&#10;\newcommand{\IntSur}[1]{\int_{\Gamma_t} {#1} \,d\Gamma }&#10;\newcommand{\ParDeriv}[2]{\displaystyle\frac{\partial{#1}}{\partial {#2}}}&#10;\begin{document}&#10;1) Set time step $n+1$ and $\Delta t$&#10;\end{document}"/>
  <p:tag name="IGUANATEXSIZE" val="20"/>
  <p:tag name="IGUANATEXCURSOR" val="381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25.2343"/>
  <p:tag name="ORIGINALWIDTH" val="2750.656"/>
  <p:tag name="LATEXADDIN" val="\documentclass{article}&#10;\usepackage{amsmath}&#10;\usepackage{amssymb}&#10;\usepackage{xcolor}&#10;\definecolor{rred}{rgb}{0.8, 0.25, 0.33}&#10;\usepackage{bm}&#10;\pagestyle{empty}&#10;\newcommand{\IntVol}[1]{\int_\Omega {#1} \,d\Omega }&#10;\newcommand{\IntSur}[1]{\int_{\Gamma_t} {#1} \,d\Gamma }&#10;\newcommand{\ParDeriv}[2]{\displaystyle\frac{\partial{#1}}{\partial {#2}}}&#10;\begin{document}&#10;2) Predict the new velocities and pressure at $n+1$&#10;\end{document}"/>
  <p:tag name="IGUANATEXSIZE" val="20"/>
  <p:tag name="IGUANATEXCURSOR" val="410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25.2343"/>
  <p:tag name="ORIGINALWIDTH" val="1441.32"/>
  <p:tag name="LATEXADDIN" val="\documentclass{article}&#10;\usepackage{amsmath}&#10;\usepackage{amssymb}&#10;\usepackage{xcolor}&#10;\usepackage{bm}&#10;\pagestyle{empty}&#10;\newcommand{\IntVol}[1]{\int_\Omega {#1} \,d\Omega }&#10;\newcommand{\IntSur}[1]{\int_{\Gamma_t} {#1} \,d\Gamma }&#10;\newcommand{\ParDeriv}[2]{\displaystyle\frac{\partial{#1}}{\partial {#2}}}&#10;\begin{document}&#10;3) Set iteration counter ($i$)&#10;\end{document}"/>
  <p:tag name="IGUANATEXSIZE" val="20"/>
  <p:tag name="IGUANATEXCURSOR" val="352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25.2343"/>
  <p:tag name="ORIGINALWIDTH" val="2379.453"/>
  <p:tag name="LATEXADDIN" val="\documentclass{article}&#10;\usepackage{amsmath}&#10;\usepackage{amssymb}&#10;\usepackage{xcolor}&#10;\usepackage{bm}&#10;\pagestyle{empty}&#10;\newcommand{\IntVol}[1]{\int_\Omega {#1} \,d\Omega }&#10;\newcommand{\IntSur}[1]{\int_{\Gamma_t} {#1} \,d\Gamma }&#10;\newcommand{\ParDeriv}[2]{\displaystyle\frac{\partial{#1}}{\partial {#2}}}&#10;\begin{document}&#10;4) Compute kinematic variables (Newmark)&#10;\end{document}"/>
  <p:tag name="IGUANATEXSIZE" val="20"/>
  <p:tag name="IGUANATEXCURSOR" val="362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25.2343"/>
  <p:tag name="ORIGINALWIDTH" val="1319.835"/>
  <p:tag name="LATEXADDIN" val="\documentclass{article}&#10;\usepackage{amsmath}&#10;\usepackage{amssymb}&#10;\usepackage{xcolor}&#10;\usepackage{bm}&#10;\pagestyle{empty}&#10;\newcommand{\IntVol}[1]{\int_\Omega {#1} \,d\Omega }&#10;\newcommand{\IntSur}[1]{\int_{\Gamma_t} {#1} \,d\Gamma }&#10;\newcommand{\ParDeriv}[2]{\displaystyle\frac{\partial{#1}}{\partial {#2}}}&#10;\begin{document}&#10;5) Compute the residual &#10;\end{document}"/>
  <p:tag name="IGUANATEXSIZE" val="20"/>
  <p:tag name="IGUANATEXCURSOR" val="346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34.9832"/>
  <p:tag name="ORIGINALWIDTH" val="3533.558"/>
  <p:tag name="LATEXADDIN" val="\documentclass{article}&#10;\usepackage{amsmath}&#10;\usepackage{amssymb}&#10;\usepackage{xcolor}&#10;\usepackage{bm}&#10;\pagestyle{empty}&#10;\newcommand{\IntVol}[1]{\int_\Omega {#1} \,d\Omega }&#10;\newcommand{\IntSur}[1]{\int_{\Gamma_t} {#1} \,d\Gamma }&#10;\newcommand{\ParDeriv}[2]{\displaystyle\frac{\partial{#1}}{\partial {#2}}}&#10;\begin{document}&#10;12) Check $i&lt;$ $N^\mathrm{iter}_\mathrm{max}$ (true: go to 4, falase: adapt $\Delta t$ and go to 1)&#10;\end{document}"/>
  <p:tag name="IGUANATEXSIZE" val="20"/>
  <p:tag name="IGUANATEXCURSOR" val="382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25.2343"/>
  <p:tag name="ORIGINALWIDTH" val="1556.805"/>
  <p:tag name="LATEXADDIN" val="\documentclass{article}&#10;\usepackage{amsmath}&#10;\usepackage{amssymb}&#10;\usepackage{xcolor}&#10;\usepackage{bm}&#10;\pagestyle{empty}&#10;\newcommand{\IntVol}[1]{\int_\Omega {#1} \,d\Omega }&#10;\newcommand{\IntSur}[1]{\int_{\Gamma_t} {#1} \,d\Gamma }&#10;\newcommand{\ParDeriv}[2]{\displaystyle\frac{\partial{#1}}{\partial {#2}}}&#10;\begin{document}&#10;13) set n:= n+1 and go to 1.&#10;\end{document}"/>
  <p:tag name="IGUANATEXSIZE" val="20"/>
  <p:tag name="IGUANATEXCURSOR" val="350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78.2152"/>
  <p:tag name="ORIGINALWIDTH" val="659.1675"/>
  <p:tag name="LATEXADDIN" val="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\frac{1}{\kappa} \, \ParDeriv{p}{t} = \ParDeriv{v_k}{x_k}&#10;\]&#10;\end{document}"/>
  <p:tag name="IGUANATEXSIZE" val="24"/>
  <p:tag name="IGUANATEXCURSOR" val="363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25.2343"/>
  <p:tag name="ORIGINALWIDTH" val="1726.284"/>
  <p:tag name="LATEXADDIN" val="\documentclass{article}&#10;\usepackage{amsmath}&#10;\usepackage{amssymb}&#10;\usepackage{xcolor}&#10;\usepackage{bm}&#10;\pagestyle{empty}&#10;\newcommand{\IntVol}[1]{\int_\Omega {#1} \,d\Omega }&#10;\newcommand{\IntSur}[1]{\int_{\Gamma_t} {#1} \,d\Gamma }&#10;\newcommand{\ParDeriv}[2]{\displaystyle\frac{\partial{#1}}{\partial {#2}}}&#10;\begin{document}&#10;7) Compute velocity increments&#10;\end{document}"/>
  <p:tag name="IGUANATEXSIZE" val="20"/>
  <p:tag name="IGUANATEXCURSOR" val="352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25.2343"/>
  <p:tag name="ORIGINALWIDTH" val="1985.002"/>
  <p:tag name="LATEXADDIN" val="\documentclass{article}&#10;\usepackage{amsmath}&#10;\usepackage{amssymb}&#10;\usepackage{xcolor}&#10;\usepackage{bm}&#10;\pagestyle{empty}&#10;\newcommand{\IntVol}[1]{\int_\Omega {#1} \,d\Omega }&#10;\newcommand{\IntSur}[1]{\int_{\Gamma_t} {#1} \,d\Gamma }&#10;\newcommand{\ParDeriv}[2]{\displaystyle\frac{\partial{#1}}{\partial {#2}}}&#10;\begin{document}&#10;8) Update velocities and coordinates&#10;\end{document}"/>
  <p:tag name="IGUANATEXSIZE" val="20"/>
  <p:tag name="IGUANATEXCURSOR" val="347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73.2283"/>
  <p:tag name="ORIGINALWIDTH" val="544.4319"/>
  <p:tag name="LATEXADDIN" val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F^{\mathrm{OOB}(i+1)}_{n+1} &#10;\]&#10;\end{document}"/>
  <p:tag name="IGUANATEXSIZE" val="20"/>
  <p:tag name="IGUANATEXCURSOR" val="394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73.2283"/>
  <p:tag name="ORIGINALWIDTH" val="314.9606"/>
  <p:tag name="LATEXADDIN" val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bm{\sigma}^{(i+1)}_{n+1} &#10;\]&#10;\end{document}"/>
  <p:tag name="IGUANATEXSIZE" val="20"/>
  <p:tag name="IGUANATEXCURSOR" val="392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73.2283"/>
  <p:tag name="ORIGINALWIDTH" val="296.9629"/>
  <p:tag name="LATEXADDIN" val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bar{p}^{(i+1)}_{n+1} &#10;\]&#10;\end{document}"/>
  <p:tag name="IGUANATEXSIZE" val="20"/>
  <p:tag name="IGUANATEXCURSOR" val="373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73.2283"/>
  <p:tag name="ORIGINALWIDTH" val="297.7128"/>
  <p:tag name="LATEXADDIN" val="\documentclass{article}&#10;\usepackage{amsmath}&#10;\usepackage{amssymb}&#10;\usepackage{bm}&#10;\usepackage{xcolor}&#10;\definecolor{r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bar{x}^{(i+1)}_{n+1}&#10;\]&#10;\end{document}"/>
  <p:tag name="IGUANATEXSIZE" val="20"/>
  <p:tag name="IGUANATEXCURSOR" val="388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18.4852"/>
  <p:tag name="ORIGINALWIDTH" val="266.9666"/>
  <p:tag name="LATEXADDIN" val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Delta \bar{v}^{(i)} &#10;\]&#10;\end{document}"/>
  <p:tag name="IGUANATEXSIZE" val="22"/>
  <p:tag name="IGUANATEXCURSOR" val="387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16.9854"/>
  <p:tag name="ORIGINALWIDTH" val="211.4735"/>
  <p:tag name="LATEXADDIN" val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mathbf{K}^{(i)} &#10;\]&#10;\end{document}"/>
  <p:tag name="IGUANATEXSIZE" val="22"/>
  <p:tag name="IGUANATEXCURSOR" val="383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73.2283"/>
  <p:tag name="ORIGINALWIDTH" val="418.4477"/>
  <p:tag name="LATEXADDIN" val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F^{\mathrm{OOB}(i)}_{n+1} &#10;\]&#10;\end{document}"/>
  <p:tag name="IGUANATEXSIZE" val="20"/>
  <p:tag name="IGUANATEXCURSOR" val="383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73.2283"/>
  <p:tag name="ORIGINALWIDTH" val="236.2205"/>
  <p:tag name="LATEXADDIN" val="\documentclass{article}&#10;\usepackage{amsmath}&#10;\usepackage{amssymb}&#10;\usepackage{bm}&#10;\usepackage{xcolor}&#10;\definecolor{r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bar{\dot{v}}^{(i)}_{n+1} &#10;\]&#10;\end{document}"/>
  <p:tag name="IGUANATEXSIZE" val="20"/>
  <p:tag name="IGUANATEXCURSOR" val="393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78.2152"/>
  <p:tag name="ORIGINALWIDTH" val="659.1675"/>
  <p:tag name="LATEXADDIN" val="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\frac{1}{\kappa} \, \ParDeriv{p}{t} = \ParDeriv{v_k}{x_k}&#10;\]&#10;\end{document}"/>
  <p:tag name="IGUANATEXSIZE" val="24"/>
  <p:tag name="IGUANATEXCURSOR" val="363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73.2283"/>
  <p:tag name="ORIGINALWIDTH" val="321.7098"/>
  <p:tag name="LATEXADDIN" val="\documentclass{article}&#10;\usepackage{amsmath}&#10;\usepackage{amssymb}&#10;\usepackage{bm}&#10;\usepackage{xcolor}&#10;\definecolor{r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bar{x}^{(i)}_{n+1} \; ,&#10;\]&#10;\end{document}"/>
  <p:tag name="IGUANATEXSIZE" val="20"/>
  <p:tag name="IGUANATEXCURSOR" val="391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78.2152"/>
  <p:tag name="ORIGINALWIDTH" val="659.1675"/>
  <p:tag name="LATEXADDIN" val="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\frac{1}{\kappa} \, \ParDeriv{p}{t} = \ParDeriv{v_k}{x_k}&#10;\]&#10;\end{document}"/>
  <p:tag name="IGUANATEXSIZE" val="22"/>
  <p:tag name="IGUANATEXCURSOR" val="363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12.4859"/>
  <p:tag name="ORIGINALWIDTH" val="13.49835"/>
  <p:tag name="LATEXADDIN" val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vdots&#10;\]&#10;\end{document}"/>
  <p:tag name="IGUANATEXSIZE" val="22"/>
  <p:tag name="IGUANATEXCURSOR" val="372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86.4642"/>
  <p:tag name="ORIGINALWIDTH" val="1976.003"/>
  <p:tag name="LATEXADDIN" val="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\int_{\Omega} N_I \frac{1}{\kappa} N_J d\Omega \, \bar{\dot{p}}_J = \int_\Omega N_I \, \ParDeriv{N_J}{x_i} d\Omega \, \bar{v}_J&#10;\]&#10;\end{document}"/>
  <p:tag name="IGUANATEXSIZE" val="22"/>
  <p:tag name="IGUANATEXCURSOR" val="368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86.4642"/>
  <p:tag name="ORIGINALWIDTH" val="2953.881"/>
  <p:tag name="LATEXADDIN" val="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\int_{\Omega} N_I \frac{1}{\kappa} N_J d\Omega \, \frac{\bar{p}_{J(n+1)}-\bar{p}_{J(n)}}{\Delta t} = \int_\Omega N_I \, \ParDeriv{N_J}{x_i} d\Omega \, \bar{v}_{J(n+1)}&#10;\]&#10;\end{document}"/>
  <p:tag name="IGUANATEXSIZE" val="22"/>
  <p:tag name="IGUANATEXCURSOR" val="468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12.4859"/>
  <p:tag name="ORIGINALWIDTH" val="13.49835"/>
  <p:tag name="LATEXADDIN" val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vdots&#10;\]&#10;\end{document}"/>
  <p:tag name="IGUANATEXSIZE" val="22"/>
  <p:tag name="IGUANATEXCURSOR" val="372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86.4642"/>
  <p:tag name="ORIGINALWIDTH" val="4064.492"/>
  <p:tag name="LATEXADDIN" val="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\frac{1}{\Delta t} \int_{\Omega} N_I \frac{1}{\kappa} N_J d\Omega \, \bar{p}_{J(n+1)}&#10;=&#10;\frac{1}{\Delta t} \int_{\Omega} N_I \frac{1}{\kappa} N_J d\Omega \, \bar{p}_{J(n)} + \int_\Omega N_I  \ParDeriv{N_J}{x_i} d\Omega \, \bar{v}_{J(n+1)}&#10;\]&#10;\end{document}"/>
  <p:tag name="IGUANATEXSIZE" val="22"/>
  <p:tag name="IGUANATEXCURSOR" val="496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12.4859"/>
  <p:tag name="ORIGINALWIDTH" val="13.49835"/>
  <p:tag name="LATEXADDIN" val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vdots&#10;\]&#10;\end{document}"/>
  <p:tag name="IGUANATEXSIZE" val="22"/>
  <p:tag name="IGUANATEXCURSOR" val="372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54.2182"/>
  <p:tag name="ORIGINALWIDTH" val="2151.481"/>
  <p:tag name="LATEXADDIN" val="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\frac{1}{\Delta t} \mathbf{M}_{\kappa} \, \bar{p}_{(n+1)}&#10;=&#10;\frac{1}{\Delta t} \mathbf{M}_{\kappa} \, \bar{p}_{(n)} + \mathbf{Q}^\intercal \, \bar{v}_{(n+1)}&#10;\]&#10;\end{document}"/>
  <p:tag name="IGUANATEXSIZE" val="22"/>
  <p:tag name="IGUANATEXCURSOR" val="444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56.99291"/>
  <p:tag name="ORIGINALWIDTH" val="104.9868"/>
  <p:tag name="LATEXADDIN" val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or&#10;\end{document}"/>
  <p:tag name="IGUANATEXSIZE" val="22"/>
  <p:tag name="IGUANATEXCURSOR" val="364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85.7143"/>
  <p:tag name="ORIGINALWIDTH" val="527.934"/>
  <p:tag name="LATEXADDIN" val="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K = \rho \; \ParDeriv{p}{\rho}&#10;\]&#10;\end{document}"/>
  <p:tag name="IGUANATEXSIZE" val="24"/>
  <p:tag name="IGUANATEXCURSOR" val="335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56.468"/>
  <p:tag name="ORIGINALWIDTH" val="1622.047"/>
  <p:tag name="LATEXADDIN" val="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\frac{\mathbf{M}_{\kappa}}{\Delta t}  \, \bar{p}_{n+1}&#10;=&#10;\frac{\mathbf{M}_{\kappa}}{\Delta t}  \, \bar{p}_{n} + \mathbf{Q}^\intercal \, \bar{v}_{n+1}&#10;\]&#10;\end{document}"/>
  <p:tag name="IGUANATEXSIZE" val="20"/>
  <p:tag name="IGUANATEXCURSOR" val="451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99.2126"/>
  <p:tag name="ORIGINALWIDTH" val="4573.678"/>
  <p:tag name="LATEXADDIN" val="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\left(&#10;\frac{\mathbf{M}_{\kappa}}{\Delta t}  +&#10;\frac{\mathbf{M}_{\kappa\tau\rho}}{\Delta t^2}  + \mathbf{L}_\tau + \mathbf{M}_\tau  &#10;\right )&#10;\bar{p}_{n+1}&#10;=&#10;\left( \frac{\mathbf{M}_{\kappa}}{\Delta t} + \frac{\mathbf{M}_{\kappa\tau\rho}}{\Delta t^2} \right)  \, \bar{p}_{n} + \mathbf{Q}^\intercal \, \bar{v}_{n+1} &#10;+&#10;\frac{\mathbf{M}_{\kappa\tau\rho}}{\Delta t^2} \, \bar{\dot{p}}_{n}&#10;+&#10;\bm{f}(\bar{v}_n^\Gamma)&#10;\]&#10;\end{document}"/>
  <p:tag name="IGUANATEXSIZE" val="19"/>
  <p:tag name="IGUANATEXCURSOR" val="704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75.2156"/>
  <p:tag name="ORIGINALWIDTH" val="1857.518"/>
  <p:tag name="LATEXADDIN" val="\documentclass{article}&#10;\usepackage{amsmath}&#10;\usepackage{amssymb}&#10;\usepackage{bm}&#10;\pagestyle{empty}&#10;\usepackage{xcolor}&#10;\newcommand{\IntVol}[1]{\int_\Omega {#1} \,d\Omega }&#10;\newcommand{\IntSur}[1]{\int_{\Gamma_t} {#1} \,d\Gamma }&#10;\newcommand{\ParDeriv}[2]{\displaystyle\frac{\partial{#1}}{\partial {#2}}}&#10;\begin{document}&#10;\[ &#10;\frac{\mathbf{M}_{\kappa}^\mathrm{{\color{blue}L}}}{\Delta t}  \, \bar{p}_{(n+1)}&#10;=&#10;\frac{\mathbf{M}_{\kappa}}{\Delta t}  \, \bar{p}_{(n)} + \mathbf{Q}^\intercal \, \bar{v}_{(n+1)}&#10;\]&#10;\end{document}"/>
  <p:tag name="IGUANATEXSIZE" val="22"/>
  <p:tag name="IGUANATEXCURSOR" val="435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25.2343"/>
  <p:tag name="ORIGINALWIDTH" val="1109.111"/>
  <p:tag name="LATEXADDIN" val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sigma_{ij} = -p\, \delta_{ij} + 2 \mu D_{ij}&#10;\]&#10;\end{document}"/>
  <p:tag name="IGUANATEXSIZE" val="22"/>
  <p:tag name="IGUANATEXCURSOR" val="411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325.4593"/>
  <p:tag name="ORIGINALWIDTH" val="1545.557"/>
  <p:tag name="LATEXADDIN" val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rho \frac{d v_i}{dt} = - \ParDeriv{p}{x_i}+ \mu \ParDeriv{^2v_i}{x^2_j} + \rho \, b_i &#10;\]&#10;\end{document}"/>
  <p:tag name="IGUANATEXSIZE" val="22"/>
  <p:tag name="IGUANATEXCURSOR" val="392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12.4859"/>
  <p:tag name="ORIGINALWIDTH" val="13.49835"/>
  <p:tag name="LATEXADDIN" val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vdots&#10;\]&#10;\end{document}"/>
  <p:tag name="IGUANATEXSIZE" val="22"/>
  <p:tag name="IGUANATEXCURSOR" val="372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325.4593"/>
  <p:tag name="ORIGINALWIDTH" val="1992.501"/>
  <p:tag name="LATEXADDIN" val="\documentclass{article}&#10;\usepackage{amsmath}&#10;\usepackage{amssymb}&#10;\usepackage{bm}&#10;\usepackage{xcolor}&#10;\definecolor{red}{rgb}{0.8, 0.25, 0.33}&#10;\pagestyle{empty}&#10;\newcommand{\IntVol}[1]{\int_\Omega {#1} \,d\Omega }&#10;\newcommand{\IntSur}[1]{\int_{\Gamma_t} {#1} \,d\Gamma }&#10;\newcommand{\ParDeriv}[2]{\displaystyle\frac{\partial{#1}}{\partial {#2}}}&#10;\begin{document}&#10;\[ &#10;\rho \frac{d^2 u_i}{dt^2} = - \ParDeriv{p}{x_i}+ \mu \ParDeriv{^2}{x^2_j}\left( \frac{du_i}{dt}\right) + \rho \, b_i &#10;\]&#10;\end{document}"/>
  <p:tag name="IGUANATEXSIZE" val="22"/>
  <p:tag name="IGUANATEXCURSOR" val="390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78.2152"/>
  <p:tag name="ORIGINALWIDTH" val="659.1675"/>
  <p:tag name="LATEXADDIN" val="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\frac{1}{\kappa} \, \ParDeriv{p}{t} = \ParDeriv{v_k}{x_k}&#10;\]&#10;\end{document}"/>
  <p:tag name="IGUANATEXSIZE" val="22"/>
  <p:tag name="IGUANATEXCURSOR" val="363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99.2126"/>
  <p:tag name="ORIGINALWIDTH" val="1059.618"/>
  <p:tag name="LATEXADDIN" val="\documentclass{article}&#10;\usepackage{amsmath}&#10;\usepackage{amssymb}&#10;\usepackage{bm}&#10;\pagestyle{empty}&#10;\newcommand{\IntVol}[1]{\int_\Omega {#1} \,d\Omega }&#10;\newcommand{\IntSur}[1]{\int_{\Gamma_t} {#1} \,d\Gamma }&#10;\newcommand{\ParDeriv}[2]{\displaystyle\frac{\partial{#1}}{\partial {#2}}}&#10;\begin{document}&#10;\[ &#10;\frac{1}{\kappa} \, \ParDeriv{p}{t} = \ParDeriv{}{x_k}\left( &#10;\frac{du_i}{dt}&#10;\right)&#10;\]&#10;\end{document}"/>
  <p:tag name="IGUANATEXSIZE" val="22"/>
  <p:tag name="IGUANATEXCURSOR" val="381"/>
  <p:tag name="TRANSPARENCY" val="Verdadero"/>
  <p:tag name="FILENAME" val=""/>
  <p:tag name="LATEXENGINEID" val="0"/>
  <p:tag name="TEMPFOLDER" val="c:\temp\"/>
  <p:tag name="LATEXFORMHEIGHT" val="312"/>
  <p:tag name="LATEXFORMWIDTH" val="460"/>
  <p:tag name="LATEXFORMWRAP" val="Verdadero"/>
  <p:tag name="BITMAPVECTOR" val="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99.9625"/>
  <p:tag name="ORIGINALWIDTH" val="4714.661"/>
  <p:tag name="LATEXADDIN" val="\documentclass{article}&#10;\usepackage{amsmath}&#10;\usepackage{amssymb}&#10;\usepackage{bm}&#10;\usepackage{xcolor}&#10;\pagestyle{empty}&#10;\newcommand{\IntVol}[1]{\int_\Omega {#1} \,d\Omega }&#10;\newcommand{\IntSur}[1]{\int_{\Gamma_t} {#1} \,d\Gamma }&#10;\newcommand{\ParDeriv}[2]{\displaystyle\frac{\partial{#1}}{\partial {#2}}}&#10;\begin{document}&#10;\[&#10;\IntVol{N_I \rho N_J } \, \bar{\dot{v}}_i&#10;=&#10;-&#10;\IntVol{\ParDeriv{N_I}{x_j} N_J } \, \bar{p}_{iJ}&#10;+&#10;\IntVol{\ParDeriv{N_I}{x_j} \mu\ParDeriv{N_J}{x_j} } \, \bar{v}_{iJ}&#10;+&#10;\IntVol{N_I b_i}&#10;+&#10;\IntSur{N_I t_i}&#10;\]&#10;\end{document}"/>
  <p:tag name="IGUANATEXSIZE" val="19"/>
  <p:tag name="IGUANATEXCURSOR" val="452"/>
  <p:tag name="TRANSPARENCY" val="Verdadero"/>
  <p:tag name="FILENAME" val=""/>
  <p:tag name="LATEXENGINEID" val="0"/>
  <p:tag name="TEMPFOLDER" val="c:\temp\"/>
  <p:tag name="LATEXFORMHEIGHT" val="312"/>
  <p:tag name="LATEXFORMWIDTH" val="459.9"/>
  <p:tag name="LATEXFORMWRAP" val="Verdadero"/>
  <p:tag name="BITMAPVECTOR" val="0"/>
</p:tagLst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sz="200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6002</TotalTime>
  <Words>856</Words>
  <Application>Microsoft Office PowerPoint</Application>
  <PresentationFormat>Presentación en pantalla (4:3)</PresentationFormat>
  <Paragraphs>228</Paragraphs>
  <Slides>26</Slides>
  <Notes>3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26</vt:i4>
      </vt:variant>
    </vt:vector>
  </HeadingPairs>
  <TitlesOfParts>
    <vt:vector size="32" baseType="lpstr">
      <vt:lpstr>Arial</vt:lpstr>
      <vt:lpstr>Calibri</vt:lpstr>
      <vt:lpstr>Calibri Light</vt:lpstr>
      <vt:lpstr>Cambria Math</vt:lpstr>
      <vt:lpstr>Wingdings</vt:lpstr>
      <vt:lpstr>Tema de Office</vt:lpstr>
      <vt:lpstr>Group Meeting  (MN2L)</vt:lpstr>
      <vt:lpstr>Self Introduction</vt:lpstr>
      <vt:lpstr>Self Introduction</vt:lpstr>
      <vt:lpstr>Thesis Review </vt:lpstr>
      <vt:lpstr>Some basics</vt:lpstr>
      <vt:lpstr>Some basics</vt:lpstr>
      <vt:lpstr>Some basics</vt:lpstr>
      <vt:lpstr>Solution method (general material)</vt:lpstr>
      <vt:lpstr>Solution method (general material)</vt:lpstr>
      <vt:lpstr>Solution method (general material)</vt:lpstr>
      <vt:lpstr>Solution method (general material)</vt:lpstr>
      <vt:lpstr>Solution method (general material)</vt:lpstr>
      <vt:lpstr>Solution method (general material)</vt:lpstr>
      <vt:lpstr>Solution method : Summary</vt:lpstr>
      <vt:lpstr>Quasi-Incompressible Constitutive Equation </vt:lpstr>
      <vt:lpstr>Quasi-Incompressible Constitutive Equation </vt:lpstr>
      <vt:lpstr>Displacement-based Equations</vt:lpstr>
      <vt:lpstr>Displacement-based Equations</vt:lpstr>
      <vt:lpstr>Displacement-based Equations</vt:lpstr>
      <vt:lpstr>Displacement-based Equations</vt:lpstr>
      <vt:lpstr>Displacement-based Equations</vt:lpstr>
      <vt:lpstr>Displacement-based Equations</vt:lpstr>
      <vt:lpstr>Displacement-based Equations</vt:lpstr>
      <vt:lpstr>Displacement-based Equations</vt:lpstr>
      <vt:lpstr>Displacement-based Equations</vt:lpstr>
      <vt:lpstr>Displacement-based Equations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Eduardo Fernández</dc:creator>
  <cp:lastModifiedBy>Eduardo Fernández</cp:lastModifiedBy>
  <cp:revision>2</cp:revision>
  <dcterms:created xsi:type="dcterms:W3CDTF">2020-12-14T13:00:08Z</dcterms:created>
  <dcterms:modified xsi:type="dcterms:W3CDTF">2020-12-22T10:38:04Z</dcterms:modified>
</cp:coreProperties>
</file>